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1"/>
  </p:notesMasterIdLst>
  <p:handoutMasterIdLst>
    <p:handoutMasterId r:id="rId32"/>
  </p:handoutMasterIdLst>
  <p:sldIdLst>
    <p:sldId id="553" r:id="rId2"/>
    <p:sldId id="557" r:id="rId3"/>
    <p:sldId id="570" r:id="rId4"/>
    <p:sldId id="571" r:id="rId5"/>
    <p:sldId id="572" r:id="rId6"/>
    <p:sldId id="573" r:id="rId7"/>
    <p:sldId id="574" r:id="rId8"/>
    <p:sldId id="558" r:id="rId9"/>
    <p:sldId id="569" r:id="rId10"/>
    <p:sldId id="563" r:id="rId11"/>
    <p:sldId id="559" r:id="rId12"/>
    <p:sldId id="568" r:id="rId13"/>
    <p:sldId id="567" r:id="rId14"/>
    <p:sldId id="576" r:id="rId15"/>
    <p:sldId id="575" r:id="rId16"/>
    <p:sldId id="577" r:id="rId17"/>
    <p:sldId id="583" r:id="rId18"/>
    <p:sldId id="560" r:id="rId19"/>
    <p:sldId id="562" r:id="rId20"/>
    <p:sldId id="578" r:id="rId21"/>
    <p:sldId id="592" r:id="rId22"/>
    <p:sldId id="564" r:id="rId23"/>
    <p:sldId id="565" r:id="rId24"/>
    <p:sldId id="561" r:id="rId25"/>
    <p:sldId id="584" r:id="rId26"/>
    <p:sldId id="585" r:id="rId27"/>
    <p:sldId id="590" r:id="rId28"/>
    <p:sldId id="591" r:id="rId29"/>
    <p:sldId id="541" r:id="rId30"/>
  </p:sldIdLst>
  <p:sldSz cx="9144000" cy="6858000" type="screen4x3"/>
  <p:notesSz cx="7099300" cy="10234613"/>
  <p:defaultTextStyle>
    <a:defPPr>
      <a:defRPr lang="it-IT"/>
    </a:defPPr>
    <a:lvl1pPr algn="l" rtl="0" fontAlgn="base">
      <a:spcBef>
        <a:spcPct val="0"/>
      </a:spcBef>
      <a:spcAft>
        <a:spcPct val="0"/>
      </a:spcAft>
      <a:defRPr sz="2400" b="1" kern="1200">
        <a:solidFill>
          <a:schemeClr val="tx1"/>
        </a:solidFill>
        <a:latin typeface="Arial" pitchFamily="34" charset="0"/>
        <a:ea typeface="+mn-ea"/>
        <a:cs typeface="+mn-cs"/>
      </a:defRPr>
    </a:lvl1pPr>
    <a:lvl2pPr marL="457200" algn="l" rtl="0" fontAlgn="base">
      <a:spcBef>
        <a:spcPct val="0"/>
      </a:spcBef>
      <a:spcAft>
        <a:spcPct val="0"/>
      </a:spcAft>
      <a:defRPr sz="2400" b="1" kern="1200">
        <a:solidFill>
          <a:schemeClr val="tx1"/>
        </a:solidFill>
        <a:latin typeface="Arial" pitchFamily="34" charset="0"/>
        <a:ea typeface="+mn-ea"/>
        <a:cs typeface="+mn-cs"/>
      </a:defRPr>
    </a:lvl2pPr>
    <a:lvl3pPr marL="914400" algn="l" rtl="0" fontAlgn="base">
      <a:spcBef>
        <a:spcPct val="0"/>
      </a:spcBef>
      <a:spcAft>
        <a:spcPct val="0"/>
      </a:spcAft>
      <a:defRPr sz="2400" b="1" kern="1200">
        <a:solidFill>
          <a:schemeClr val="tx1"/>
        </a:solidFill>
        <a:latin typeface="Arial" pitchFamily="34" charset="0"/>
        <a:ea typeface="+mn-ea"/>
        <a:cs typeface="+mn-cs"/>
      </a:defRPr>
    </a:lvl3pPr>
    <a:lvl4pPr marL="1371600" algn="l" rtl="0" fontAlgn="base">
      <a:spcBef>
        <a:spcPct val="0"/>
      </a:spcBef>
      <a:spcAft>
        <a:spcPct val="0"/>
      </a:spcAft>
      <a:defRPr sz="2400" b="1" kern="1200">
        <a:solidFill>
          <a:schemeClr val="tx1"/>
        </a:solidFill>
        <a:latin typeface="Arial" pitchFamily="34" charset="0"/>
        <a:ea typeface="+mn-ea"/>
        <a:cs typeface="+mn-cs"/>
      </a:defRPr>
    </a:lvl4pPr>
    <a:lvl5pPr marL="1828800" algn="l" rtl="0" fontAlgn="base">
      <a:spcBef>
        <a:spcPct val="0"/>
      </a:spcBef>
      <a:spcAft>
        <a:spcPct val="0"/>
      </a:spcAft>
      <a:defRPr sz="2400" b="1" kern="1200">
        <a:solidFill>
          <a:schemeClr val="tx1"/>
        </a:solidFill>
        <a:latin typeface="Arial" pitchFamily="34" charset="0"/>
        <a:ea typeface="+mn-ea"/>
        <a:cs typeface="+mn-cs"/>
      </a:defRPr>
    </a:lvl5pPr>
    <a:lvl6pPr marL="2286000" algn="l" defTabSz="914400" rtl="0" eaLnBrk="1" latinLnBrk="0" hangingPunct="1">
      <a:defRPr sz="2400" b="1" kern="1200">
        <a:solidFill>
          <a:schemeClr val="tx1"/>
        </a:solidFill>
        <a:latin typeface="Arial" pitchFamily="34" charset="0"/>
        <a:ea typeface="+mn-ea"/>
        <a:cs typeface="+mn-cs"/>
      </a:defRPr>
    </a:lvl6pPr>
    <a:lvl7pPr marL="2743200" algn="l" defTabSz="914400" rtl="0" eaLnBrk="1" latinLnBrk="0" hangingPunct="1">
      <a:defRPr sz="2400" b="1" kern="1200">
        <a:solidFill>
          <a:schemeClr val="tx1"/>
        </a:solidFill>
        <a:latin typeface="Arial" pitchFamily="34" charset="0"/>
        <a:ea typeface="+mn-ea"/>
        <a:cs typeface="+mn-cs"/>
      </a:defRPr>
    </a:lvl7pPr>
    <a:lvl8pPr marL="3200400" algn="l" defTabSz="914400" rtl="0" eaLnBrk="1" latinLnBrk="0" hangingPunct="1">
      <a:defRPr sz="2400" b="1" kern="1200">
        <a:solidFill>
          <a:schemeClr val="tx1"/>
        </a:solidFill>
        <a:latin typeface="Arial" pitchFamily="34" charset="0"/>
        <a:ea typeface="+mn-ea"/>
        <a:cs typeface="+mn-cs"/>
      </a:defRPr>
    </a:lvl8pPr>
    <a:lvl9pPr marL="3657600" algn="l" defTabSz="914400" rtl="0" eaLnBrk="1" latinLnBrk="0" hangingPunct="1">
      <a:defRPr sz="2400" b="1"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33"/>
    <a:srgbClr val="B2B2B2"/>
    <a:srgbClr val="DFDA00"/>
    <a:srgbClr val="0099CC"/>
    <a:srgbClr val="FFFF00"/>
    <a:srgbClr val="FF3300"/>
    <a:srgbClr val="1111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277" autoAdjust="0"/>
    <p:restoredTop sz="99671" autoAdjust="0"/>
  </p:normalViewPr>
  <p:slideViewPr>
    <p:cSldViewPr snapToGrid="0">
      <p:cViewPr>
        <p:scale>
          <a:sx n="75" d="100"/>
          <a:sy n="75" d="100"/>
        </p:scale>
        <p:origin x="-2664" y="-9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108"/>
    </p:cViewPr>
  </p:sorterViewPr>
  <p:notesViewPr>
    <p:cSldViewPr snapToGrid="0">
      <p:cViewPr varScale="1">
        <p:scale>
          <a:sx n="77" d="100"/>
          <a:sy n="77" d="100"/>
        </p:scale>
        <p:origin x="-2196" y="-108"/>
      </p:cViewPr>
      <p:guideLst>
        <p:guide orient="horz" pos="3224"/>
        <p:guide pos="2236"/>
      </p:guideLst>
    </p:cSldViewPr>
  </p:notesViewPr>
  <p:gridSpacing cx="90012" cy="90012"/>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42" name="Rectangle 2"/>
          <p:cNvSpPr>
            <a:spLocks noGrp="1" noChangeArrowheads="1"/>
          </p:cNvSpPr>
          <p:nvPr>
            <p:ph type="hdr" sz="quarter"/>
          </p:nvPr>
        </p:nvSpPr>
        <p:spPr bwMode="auto">
          <a:xfrm>
            <a:off x="0" y="0"/>
            <a:ext cx="3074988" cy="511175"/>
          </a:xfrm>
          <a:prstGeom prst="rect">
            <a:avLst/>
          </a:prstGeom>
          <a:noFill/>
          <a:ln w="9525">
            <a:noFill/>
            <a:miter lim="800000"/>
            <a:headEnd/>
            <a:tailEnd/>
          </a:ln>
          <a:effectLst/>
        </p:spPr>
        <p:txBody>
          <a:bodyPr vert="horz" wrap="square" lIns="99020" tIns="49510" rIns="99020" bIns="49510" numCol="1" anchor="t" anchorCtr="0" compatLnSpc="1">
            <a:prstTxWarp prst="textNoShape">
              <a:avLst/>
            </a:prstTxWarp>
          </a:bodyPr>
          <a:lstStyle>
            <a:lvl1pPr defTabSz="992188">
              <a:defRPr sz="1200" b="0"/>
            </a:lvl1pPr>
          </a:lstStyle>
          <a:p>
            <a:endParaRPr lang="mk-MK"/>
          </a:p>
        </p:txBody>
      </p:sp>
      <p:sp>
        <p:nvSpPr>
          <p:cNvPr id="112643" name="Rectangle 3"/>
          <p:cNvSpPr>
            <a:spLocks noGrp="1" noChangeArrowheads="1"/>
          </p:cNvSpPr>
          <p:nvPr>
            <p:ph type="dt" sz="quarter" idx="1"/>
          </p:nvPr>
        </p:nvSpPr>
        <p:spPr bwMode="auto">
          <a:xfrm>
            <a:off x="4022725" y="0"/>
            <a:ext cx="3074988" cy="511175"/>
          </a:xfrm>
          <a:prstGeom prst="rect">
            <a:avLst/>
          </a:prstGeom>
          <a:noFill/>
          <a:ln w="9525">
            <a:noFill/>
            <a:miter lim="800000"/>
            <a:headEnd/>
            <a:tailEnd/>
          </a:ln>
          <a:effectLst/>
        </p:spPr>
        <p:txBody>
          <a:bodyPr vert="horz" wrap="square" lIns="99020" tIns="49510" rIns="99020" bIns="49510" numCol="1" anchor="t" anchorCtr="0" compatLnSpc="1">
            <a:prstTxWarp prst="textNoShape">
              <a:avLst/>
            </a:prstTxWarp>
          </a:bodyPr>
          <a:lstStyle>
            <a:lvl1pPr algn="r" defTabSz="992188">
              <a:defRPr sz="1200" b="0"/>
            </a:lvl1pPr>
          </a:lstStyle>
          <a:p>
            <a:endParaRPr lang="mk-MK"/>
          </a:p>
        </p:txBody>
      </p:sp>
      <p:sp>
        <p:nvSpPr>
          <p:cNvPr id="112644" name="Rectangle 4"/>
          <p:cNvSpPr>
            <a:spLocks noGrp="1" noChangeArrowheads="1"/>
          </p:cNvSpPr>
          <p:nvPr>
            <p:ph type="ftr" sz="quarter" idx="2"/>
          </p:nvPr>
        </p:nvSpPr>
        <p:spPr bwMode="auto">
          <a:xfrm>
            <a:off x="0" y="9721850"/>
            <a:ext cx="3074988" cy="511175"/>
          </a:xfrm>
          <a:prstGeom prst="rect">
            <a:avLst/>
          </a:prstGeom>
          <a:noFill/>
          <a:ln w="9525">
            <a:noFill/>
            <a:miter lim="800000"/>
            <a:headEnd/>
            <a:tailEnd/>
          </a:ln>
          <a:effectLst/>
        </p:spPr>
        <p:txBody>
          <a:bodyPr vert="horz" wrap="square" lIns="99020" tIns="49510" rIns="99020" bIns="49510" numCol="1" anchor="b" anchorCtr="0" compatLnSpc="1">
            <a:prstTxWarp prst="textNoShape">
              <a:avLst/>
            </a:prstTxWarp>
          </a:bodyPr>
          <a:lstStyle>
            <a:lvl1pPr defTabSz="992188">
              <a:defRPr sz="1200" b="0"/>
            </a:lvl1pPr>
          </a:lstStyle>
          <a:p>
            <a:endParaRPr lang="mk-MK"/>
          </a:p>
        </p:txBody>
      </p:sp>
      <p:sp>
        <p:nvSpPr>
          <p:cNvPr id="112645" name="Rectangle 5"/>
          <p:cNvSpPr>
            <a:spLocks noGrp="1" noChangeArrowheads="1"/>
          </p:cNvSpPr>
          <p:nvPr>
            <p:ph type="sldNum" sz="quarter" idx="3"/>
          </p:nvPr>
        </p:nvSpPr>
        <p:spPr bwMode="auto">
          <a:xfrm>
            <a:off x="4022725" y="9721850"/>
            <a:ext cx="3074988" cy="511175"/>
          </a:xfrm>
          <a:prstGeom prst="rect">
            <a:avLst/>
          </a:prstGeom>
          <a:noFill/>
          <a:ln w="9525">
            <a:noFill/>
            <a:miter lim="800000"/>
            <a:headEnd/>
            <a:tailEnd/>
          </a:ln>
          <a:effectLst/>
        </p:spPr>
        <p:txBody>
          <a:bodyPr vert="horz" wrap="square" lIns="99020" tIns="49510" rIns="99020" bIns="49510" numCol="1" anchor="b" anchorCtr="0" compatLnSpc="1">
            <a:prstTxWarp prst="textNoShape">
              <a:avLst/>
            </a:prstTxWarp>
          </a:bodyPr>
          <a:lstStyle>
            <a:lvl1pPr algn="r" defTabSz="992188">
              <a:defRPr sz="1200" b="0"/>
            </a:lvl1pPr>
          </a:lstStyle>
          <a:p>
            <a:fld id="{37A74B44-106D-4648-B296-C08B74DBE2AD}" type="slidenum">
              <a:rPr lang="it-IT"/>
              <a:pPr/>
              <a:t>‹#›</a:t>
            </a:fld>
            <a:endParaRPr lang="it-IT"/>
          </a:p>
        </p:txBody>
      </p:sp>
    </p:spTree>
    <p:extLst>
      <p:ext uri="{BB962C8B-B14F-4D97-AF65-F5344CB8AC3E}">
        <p14:creationId xmlns:p14="http://schemas.microsoft.com/office/powerpoint/2010/main" val="34975382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8546" name="Rectangle 2"/>
          <p:cNvSpPr>
            <a:spLocks noGrp="1" noChangeArrowheads="1"/>
          </p:cNvSpPr>
          <p:nvPr>
            <p:ph type="hdr" sz="quarter"/>
          </p:nvPr>
        </p:nvSpPr>
        <p:spPr bwMode="auto">
          <a:xfrm>
            <a:off x="0" y="0"/>
            <a:ext cx="3074988" cy="511175"/>
          </a:xfrm>
          <a:prstGeom prst="rect">
            <a:avLst/>
          </a:prstGeom>
          <a:noFill/>
          <a:ln w="9525">
            <a:noFill/>
            <a:miter lim="800000"/>
            <a:headEnd/>
            <a:tailEnd/>
          </a:ln>
          <a:effectLst/>
        </p:spPr>
        <p:txBody>
          <a:bodyPr vert="horz" wrap="square" lIns="99020" tIns="49510" rIns="99020" bIns="49510" numCol="1" anchor="t" anchorCtr="0" compatLnSpc="1">
            <a:prstTxWarp prst="textNoShape">
              <a:avLst/>
            </a:prstTxWarp>
          </a:bodyPr>
          <a:lstStyle>
            <a:lvl1pPr defTabSz="992188">
              <a:defRPr sz="1200" b="0"/>
            </a:lvl1pPr>
          </a:lstStyle>
          <a:p>
            <a:endParaRPr lang="mk-MK"/>
          </a:p>
        </p:txBody>
      </p:sp>
      <p:sp>
        <p:nvSpPr>
          <p:cNvPr id="108547" name="Rectangle 3"/>
          <p:cNvSpPr>
            <a:spLocks noGrp="1" noChangeArrowheads="1"/>
          </p:cNvSpPr>
          <p:nvPr>
            <p:ph type="dt" idx="1"/>
          </p:nvPr>
        </p:nvSpPr>
        <p:spPr bwMode="auto">
          <a:xfrm>
            <a:off x="4022725" y="0"/>
            <a:ext cx="3074988" cy="511175"/>
          </a:xfrm>
          <a:prstGeom prst="rect">
            <a:avLst/>
          </a:prstGeom>
          <a:noFill/>
          <a:ln w="9525">
            <a:noFill/>
            <a:miter lim="800000"/>
            <a:headEnd/>
            <a:tailEnd/>
          </a:ln>
          <a:effectLst/>
        </p:spPr>
        <p:txBody>
          <a:bodyPr vert="horz" wrap="square" lIns="99020" tIns="49510" rIns="99020" bIns="49510" numCol="1" anchor="t" anchorCtr="0" compatLnSpc="1">
            <a:prstTxWarp prst="textNoShape">
              <a:avLst/>
            </a:prstTxWarp>
          </a:bodyPr>
          <a:lstStyle>
            <a:lvl1pPr algn="r" defTabSz="992188">
              <a:defRPr sz="1200" b="0"/>
            </a:lvl1pPr>
          </a:lstStyle>
          <a:p>
            <a:endParaRPr lang="mk-MK"/>
          </a:p>
        </p:txBody>
      </p:sp>
      <p:sp>
        <p:nvSpPr>
          <p:cNvPr id="33796" name="Rectangle 4"/>
          <p:cNvSpPr>
            <a:spLocks noRot="1" noChangeArrowheads="1" noTextEdit="1"/>
          </p:cNvSpPr>
          <p:nvPr>
            <p:ph type="sldImg" idx="2"/>
          </p:nvPr>
        </p:nvSpPr>
        <p:spPr bwMode="auto">
          <a:xfrm>
            <a:off x="993775" y="769938"/>
            <a:ext cx="5113338" cy="38354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9" name="Rectangle 5"/>
          <p:cNvSpPr>
            <a:spLocks noGrp="1" noChangeArrowheads="1"/>
          </p:cNvSpPr>
          <p:nvPr>
            <p:ph type="body" sz="quarter" idx="3"/>
          </p:nvPr>
        </p:nvSpPr>
        <p:spPr bwMode="auto">
          <a:xfrm>
            <a:off x="709613" y="4859338"/>
            <a:ext cx="5680075" cy="4605337"/>
          </a:xfrm>
          <a:prstGeom prst="rect">
            <a:avLst/>
          </a:prstGeom>
          <a:noFill/>
          <a:ln w="9525">
            <a:noFill/>
            <a:miter lim="800000"/>
            <a:headEnd/>
            <a:tailEnd/>
          </a:ln>
          <a:effectLst/>
        </p:spPr>
        <p:txBody>
          <a:bodyPr vert="horz" wrap="square" lIns="99020" tIns="49510" rIns="99020" bIns="49510" numCol="1" anchor="t" anchorCtr="0" compatLnSpc="1">
            <a:prstTxWarp prst="textNoShape">
              <a:avLst/>
            </a:prstTxWarp>
          </a:bodyPr>
          <a:lstStyle/>
          <a:p>
            <a:pPr lvl="0"/>
            <a:r>
              <a:rPr lang="it-IT" noProof="0" smtClean="0"/>
              <a:t>Click to edit Master text styles</a:t>
            </a:r>
          </a:p>
          <a:p>
            <a:pPr lvl="1"/>
            <a:r>
              <a:rPr lang="it-IT" noProof="0" smtClean="0"/>
              <a:t>Second level</a:t>
            </a:r>
          </a:p>
          <a:p>
            <a:pPr lvl="2"/>
            <a:r>
              <a:rPr lang="it-IT" noProof="0" smtClean="0"/>
              <a:t>Third level</a:t>
            </a:r>
          </a:p>
          <a:p>
            <a:pPr lvl="3"/>
            <a:r>
              <a:rPr lang="it-IT" noProof="0" smtClean="0"/>
              <a:t>Fourth level</a:t>
            </a:r>
          </a:p>
          <a:p>
            <a:pPr lvl="4"/>
            <a:r>
              <a:rPr lang="it-IT" noProof="0" smtClean="0"/>
              <a:t>Fifth level</a:t>
            </a:r>
          </a:p>
        </p:txBody>
      </p:sp>
      <p:sp>
        <p:nvSpPr>
          <p:cNvPr id="108550" name="Rectangle 6"/>
          <p:cNvSpPr>
            <a:spLocks noGrp="1" noChangeArrowheads="1"/>
          </p:cNvSpPr>
          <p:nvPr>
            <p:ph type="ftr" sz="quarter" idx="4"/>
          </p:nvPr>
        </p:nvSpPr>
        <p:spPr bwMode="auto">
          <a:xfrm>
            <a:off x="0" y="9721850"/>
            <a:ext cx="3074988" cy="511175"/>
          </a:xfrm>
          <a:prstGeom prst="rect">
            <a:avLst/>
          </a:prstGeom>
          <a:noFill/>
          <a:ln w="9525">
            <a:noFill/>
            <a:miter lim="800000"/>
            <a:headEnd/>
            <a:tailEnd/>
          </a:ln>
          <a:effectLst/>
        </p:spPr>
        <p:txBody>
          <a:bodyPr vert="horz" wrap="square" lIns="99020" tIns="49510" rIns="99020" bIns="49510" numCol="1" anchor="b" anchorCtr="0" compatLnSpc="1">
            <a:prstTxWarp prst="textNoShape">
              <a:avLst/>
            </a:prstTxWarp>
          </a:bodyPr>
          <a:lstStyle>
            <a:lvl1pPr defTabSz="992188">
              <a:defRPr sz="1200" b="0"/>
            </a:lvl1pPr>
          </a:lstStyle>
          <a:p>
            <a:endParaRPr lang="mk-MK"/>
          </a:p>
        </p:txBody>
      </p:sp>
      <p:sp>
        <p:nvSpPr>
          <p:cNvPr id="108551" name="Rectangle 7"/>
          <p:cNvSpPr>
            <a:spLocks noGrp="1" noChangeArrowheads="1"/>
          </p:cNvSpPr>
          <p:nvPr>
            <p:ph type="sldNum" sz="quarter" idx="5"/>
          </p:nvPr>
        </p:nvSpPr>
        <p:spPr bwMode="auto">
          <a:xfrm>
            <a:off x="4022725" y="9721850"/>
            <a:ext cx="3074988" cy="511175"/>
          </a:xfrm>
          <a:prstGeom prst="rect">
            <a:avLst/>
          </a:prstGeom>
          <a:noFill/>
          <a:ln w="9525">
            <a:noFill/>
            <a:miter lim="800000"/>
            <a:headEnd/>
            <a:tailEnd/>
          </a:ln>
          <a:effectLst/>
        </p:spPr>
        <p:txBody>
          <a:bodyPr vert="horz" wrap="square" lIns="99020" tIns="49510" rIns="99020" bIns="49510" numCol="1" anchor="b" anchorCtr="0" compatLnSpc="1">
            <a:prstTxWarp prst="textNoShape">
              <a:avLst/>
            </a:prstTxWarp>
          </a:bodyPr>
          <a:lstStyle>
            <a:lvl1pPr algn="r" defTabSz="992188">
              <a:defRPr sz="1200" b="0"/>
            </a:lvl1pPr>
          </a:lstStyle>
          <a:p>
            <a:fld id="{ACFF8531-D97F-43FF-A344-F60E4404CE20}" type="slidenum">
              <a:rPr lang="it-IT"/>
              <a:pPr/>
              <a:t>‹#›</a:t>
            </a:fld>
            <a:endParaRPr lang="it-IT"/>
          </a:p>
        </p:txBody>
      </p:sp>
    </p:spTree>
    <p:extLst>
      <p:ext uri="{BB962C8B-B14F-4D97-AF65-F5344CB8AC3E}">
        <p14:creationId xmlns:p14="http://schemas.microsoft.com/office/powerpoint/2010/main" val="371117259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9.jpeg"/><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Line 16"/>
          <p:cNvSpPr>
            <a:spLocks noChangeShapeType="1"/>
          </p:cNvSpPr>
          <p:nvPr userDrawn="1"/>
        </p:nvSpPr>
        <p:spPr bwMode="auto">
          <a:xfrm flipV="1">
            <a:off x="1149350" y="1138238"/>
            <a:ext cx="7607300" cy="0"/>
          </a:xfrm>
          <a:prstGeom prst="line">
            <a:avLst/>
          </a:prstGeom>
          <a:noFill/>
          <a:ln w="25400">
            <a:solidFill>
              <a:srgbClr val="E64718"/>
            </a:solidFill>
            <a:round/>
            <a:headEnd/>
            <a:tailEnd/>
          </a:ln>
          <a:effectLst/>
        </p:spPr>
        <p:txBody>
          <a:bodyPr/>
          <a:lstStyle/>
          <a:p>
            <a:pPr>
              <a:defRPr/>
            </a:pPr>
            <a:endParaRPr lang="it-IT">
              <a:latin typeface="Arial" charset="0"/>
            </a:endParaRPr>
          </a:p>
        </p:txBody>
      </p:sp>
      <p:pic>
        <p:nvPicPr>
          <p:cNvPr id="5" name="Picture 17" descr="pallino"/>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82625" y="887413"/>
            <a:ext cx="500063"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8" descr="logo"/>
          <p:cNvPicPr>
            <a:picLocks noChangeAspect="1" noChangeArrowheads="1"/>
          </p:cNvPicPr>
          <p:nvPr userDrawn="1"/>
        </p:nvPicPr>
        <p:blipFill>
          <a:blip r:embed="rId3">
            <a:extLst>
              <a:ext uri="{28A0092B-C50C-407E-A947-70E740481C1C}">
                <a14:useLocalDpi xmlns:a14="http://schemas.microsoft.com/office/drawing/2010/main" val="0"/>
              </a:ext>
            </a:extLst>
          </a:blip>
          <a:srcRect b="83456"/>
          <a:stretch>
            <a:fillRect/>
          </a:stretch>
        </p:blipFill>
        <p:spPr bwMode="auto">
          <a:xfrm>
            <a:off x="6411913" y="790575"/>
            <a:ext cx="2351087" cy="28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7"/>
          <p:cNvGrpSpPr/>
          <p:nvPr userDrawn="1"/>
        </p:nvGrpSpPr>
        <p:grpSpPr>
          <a:xfrm>
            <a:off x="213393" y="5139060"/>
            <a:ext cx="1179076" cy="969117"/>
            <a:chOff x="0" y="2646366"/>
            <a:chExt cx="2508250" cy="2262188"/>
          </a:xfrm>
          <a:effectLst>
            <a:reflection blurRad="6350" stA="52000" endA="300" endPos="35000" dir="5400000" sy="-100000" algn="bl" rotWithShape="0"/>
          </a:effectLst>
          <a:scene3d>
            <a:camera prst="orthographicFront">
              <a:rot lat="0" lon="0" rev="0"/>
            </a:camera>
            <a:lightRig rig="balanced" dir="t">
              <a:rot lat="0" lon="0" rev="8700000"/>
            </a:lightRig>
          </a:scene3d>
        </p:grpSpPr>
        <p:sp>
          <p:nvSpPr>
            <p:cNvPr id="8" name="Freeform 9"/>
            <p:cNvSpPr>
              <a:spLocks/>
            </p:cNvSpPr>
            <p:nvPr/>
          </p:nvSpPr>
          <p:spPr bwMode="auto">
            <a:xfrm>
              <a:off x="701675" y="3648078"/>
              <a:ext cx="1092200" cy="1069975"/>
            </a:xfrm>
            <a:custGeom>
              <a:avLst/>
              <a:gdLst/>
              <a:ahLst/>
              <a:cxnLst>
                <a:cxn ang="0">
                  <a:pos x="173" y="487"/>
                </a:cxn>
                <a:cxn ang="0">
                  <a:pos x="517" y="357"/>
                </a:cxn>
                <a:cxn ang="0">
                  <a:pos x="860" y="249"/>
                </a:cxn>
                <a:cxn ang="0">
                  <a:pos x="1205" y="159"/>
                </a:cxn>
                <a:cxn ang="0">
                  <a:pos x="1549" y="91"/>
                </a:cxn>
                <a:cxn ang="0">
                  <a:pos x="1894" y="42"/>
                </a:cxn>
                <a:cxn ang="0">
                  <a:pos x="2238" y="12"/>
                </a:cxn>
                <a:cxn ang="0">
                  <a:pos x="2583" y="0"/>
                </a:cxn>
                <a:cxn ang="0">
                  <a:pos x="2927" y="8"/>
                </a:cxn>
                <a:cxn ang="0">
                  <a:pos x="3270" y="34"/>
                </a:cxn>
                <a:cxn ang="0">
                  <a:pos x="3615" y="77"/>
                </a:cxn>
                <a:cxn ang="0">
                  <a:pos x="3959" y="139"/>
                </a:cxn>
                <a:cxn ang="0">
                  <a:pos x="4304" y="218"/>
                </a:cxn>
                <a:cxn ang="0">
                  <a:pos x="4648" y="313"/>
                </a:cxn>
                <a:cxn ang="0">
                  <a:pos x="4993" y="425"/>
                </a:cxn>
                <a:cxn ang="0">
                  <a:pos x="5336" y="554"/>
                </a:cxn>
                <a:cxn ang="0">
                  <a:pos x="5485" y="804"/>
                </a:cxn>
                <a:cxn ang="0">
                  <a:pos x="5426" y="1159"/>
                </a:cxn>
                <a:cxn ang="0">
                  <a:pos x="5358" y="1509"/>
                </a:cxn>
                <a:cxn ang="0">
                  <a:pos x="5275" y="1852"/>
                </a:cxn>
                <a:cxn ang="0">
                  <a:pos x="5178" y="2187"/>
                </a:cxn>
                <a:cxn ang="0">
                  <a:pos x="5067" y="2516"/>
                </a:cxn>
                <a:cxn ang="0">
                  <a:pos x="4940" y="2836"/>
                </a:cxn>
                <a:cxn ang="0">
                  <a:pos x="4795" y="3147"/>
                </a:cxn>
                <a:cxn ang="0">
                  <a:pos x="4633" y="3451"/>
                </a:cxn>
                <a:cxn ang="0">
                  <a:pos x="4451" y="3744"/>
                </a:cxn>
                <a:cxn ang="0">
                  <a:pos x="4250" y="4027"/>
                </a:cxn>
                <a:cxn ang="0">
                  <a:pos x="4029" y="4301"/>
                </a:cxn>
                <a:cxn ang="0">
                  <a:pos x="3785" y="4562"/>
                </a:cxn>
                <a:cxn ang="0">
                  <a:pos x="3518" y="4814"/>
                </a:cxn>
                <a:cxn ang="0">
                  <a:pos x="3228" y="5053"/>
                </a:cxn>
                <a:cxn ang="0">
                  <a:pos x="2914" y="5278"/>
                </a:cxn>
                <a:cxn ang="0">
                  <a:pos x="2597" y="5296"/>
                </a:cxn>
                <a:cxn ang="0">
                  <a:pos x="2311" y="5102"/>
                </a:cxn>
                <a:cxn ang="0">
                  <a:pos x="2041" y="4892"/>
                </a:cxn>
                <a:cxn ang="0">
                  <a:pos x="1788" y="4666"/>
                </a:cxn>
                <a:cxn ang="0">
                  <a:pos x="1551" y="4426"/>
                </a:cxn>
                <a:cxn ang="0">
                  <a:pos x="1330" y="4171"/>
                </a:cxn>
                <a:cxn ang="0">
                  <a:pos x="1126" y="3900"/>
                </a:cxn>
                <a:cxn ang="0">
                  <a:pos x="938" y="3613"/>
                </a:cxn>
                <a:cxn ang="0">
                  <a:pos x="766" y="3312"/>
                </a:cxn>
                <a:cxn ang="0">
                  <a:pos x="611" y="2994"/>
                </a:cxn>
                <a:cxn ang="0">
                  <a:pos x="472" y="2661"/>
                </a:cxn>
                <a:cxn ang="0">
                  <a:pos x="350" y="2314"/>
                </a:cxn>
                <a:cxn ang="0">
                  <a:pos x="243" y="1951"/>
                </a:cxn>
                <a:cxn ang="0">
                  <a:pos x="153" y="1572"/>
                </a:cxn>
                <a:cxn ang="0">
                  <a:pos x="80" y="1179"/>
                </a:cxn>
                <a:cxn ang="0">
                  <a:pos x="22" y="769"/>
                </a:cxn>
              </a:cxnLst>
              <a:rect l="0" t="0" r="r" b="b"/>
              <a:pathLst>
                <a:path w="5508" h="5387">
                  <a:moveTo>
                    <a:pt x="0" y="558"/>
                  </a:moveTo>
                  <a:lnTo>
                    <a:pt x="173" y="487"/>
                  </a:lnTo>
                  <a:lnTo>
                    <a:pt x="345" y="419"/>
                  </a:lnTo>
                  <a:lnTo>
                    <a:pt x="517" y="357"/>
                  </a:lnTo>
                  <a:lnTo>
                    <a:pt x="689" y="300"/>
                  </a:lnTo>
                  <a:lnTo>
                    <a:pt x="860" y="249"/>
                  </a:lnTo>
                  <a:lnTo>
                    <a:pt x="1033" y="202"/>
                  </a:lnTo>
                  <a:lnTo>
                    <a:pt x="1205" y="159"/>
                  </a:lnTo>
                  <a:lnTo>
                    <a:pt x="1377" y="123"/>
                  </a:lnTo>
                  <a:lnTo>
                    <a:pt x="1549" y="91"/>
                  </a:lnTo>
                  <a:lnTo>
                    <a:pt x="1721" y="64"/>
                  </a:lnTo>
                  <a:lnTo>
                    <a:pt x="1894" y="42"/>
                  </a:lnTo>
                  <a:lnTo>
                    <a:pt x="2066" y="24"/>
                  </a:lnTo>
                  <a:lnTo>
                    <a:pt x="2238" y="12"/>
                  </a:lnTo>
                  <a:lnTo>
                    <a:pt x="2410" y="4"/>
                  </a:lnTo>
                  <a:lnTo>
                    <a:pt x="2583" y="0"/>
                  </a:lnTo>
                  <a:lnTo>
                    <a:pt x="2755" y="3"/>
                  </a:lnTo>
                  <a:lnTo>
                    <a:pt x="2927" y="8"/>
                  </a:lnTo>
                  <a:lnTo>
                    <a:pt x="3098" y="19"/>
                  </a:lnTo>
                  <a:lnTo>
                    <a:pt x="3270" y="34"/>
                  </a:lnTo>
                  <a:lnTo>
                    <a:pt x="3443" y="53"/>
                  </a:lnTo>
                  <a:lnTo>
                    <a:pt x="3615" y="77"/>
                  </a:lnTo>
                  <a:lnTo>
                    <a:pt x="3787" y="105"/>
                  </a:lnTo>
                  <a:lnTo>
                    <a:pt x="3959" y="139"/>
                  </a:lnTo>
                  <a:lnTo>
                    <a:pt x="4132" y="176"/>
                  </a:lnTo>
                  <a:lnTo>
                    <a:pt x="4304" y="218"/>
                  </a:lnTo>
                  <a:lnTo>
                    <a:pt x="4476" y="263"/>
                  </a:lnTo>
                  <a:lnTo>
                    <a:pt x="4648" y="313"/>
                  </a:lnTo>
                  <a:lnTo>
                    <a:pt x="4821" y="367"/>
                  </a:lnTo>
                  <a:lnTo>
                    <a:pt x="4993" y="425"/>
                  </a:lnTo>
                  <a:lnTo>
                    <a:pt x="5164" y="488"/>
                  </a:lnTo>
                  <a:lnTo>
                    <a:pt x="5336" y="554"/>
                  </a:lnTo>
                  <a:lnTo>
                    <a:pt x="5508" y="624"/>
                  </a:lnTo>
                  <a:lnTo>
                    <a:pt x="5485" y="804"/>
                  </a:lnTo>
                  <a:lnTo>
                    <a:pt x="5458" y="982"/>
                  </a:lnTo>
                  <a:lnTo>
                    <a:pt x="5426" y="1159"/>
                  </a:lnTo>
                  <a:lnTo>
                    <a:pt x="5394" y="1334"/>
                  </a:lnTo>
                  <a:lnTo>
                    <a:pt x="5358" y="1509"/>
                  </a:lnTo>
                  <a:lnTo>
                    <a:pt x="5317" y="1680"/>
                  </a:lnTo>
                  <a:lnTo>
                    <a:pt x="5275" y="1852"/>
                  </a:lnTo>
                  <a:lnTo>
                    <a:pt x="5228" y="2020"/>
                  </a:lnTo>
                  <a:lnTo>
                    <a:pt x="5178" y="2187"/>
                  </a:lnTo>
                  <a:lnTo>
                    <a:pt x="5124" y="2353"/>
                  </a:lnTo>
                  <a:lnTo>
                    <a:pt x="5067" y="2516"/>
                  </a:lnTo>
                  <a:lnTo>
                    <a:pt x="5005" y="2677"/>
                  </a:lnTo>
                  <a:lnTo>
                    <a:pt x="4940" y="2836"/>
                  </a:lnTo>
                  <a:lnTo>
                    <a:pt x="4869" y="2993"/>
                  </a:lnTo>
                  <a:lnTo>
                    <a:pt x="4795" y="3147"/>
                  </a:lnTo>
                  <a:lnTo>
                    <a:pt x="4716" y="3300"/>
                  </a:lnTo>
                  <a:lnTo>
                    <a:pt x="4633" y="3451"/>
                  </a:lnTo>
                  <a:lnTo>
                    <a:pt x="4545" y="3598"/>
                  </a:lnTo>
                  <a:lnTo>
                    <a:pt x="4451" y="3744"/>
                  </a:lnTo>
                  <a:lnTo>
                    <a:pt x="4354" y="3887"/>
                  </a:lnTo>
                  <a:lnTo>
                    <a:pt x="4250" y="4027"/>
                  </a:lnTo>
                  <a:lnTo>
                    <a:pt x="4142" y="4166"/>
                  </a:lnTo>
                  <a:lnTo>
                    <a:pt x="4029" y="4301"/>
                  </a:lnTo>
                  <a:lnTo>
                    <a:pt x="3910" y="4433"/>
                  </a:lnTo>
                  <a:lnTo>
                    <a:pt x="3785" y="4562"/>
                  </a:lnTo>
                  <a:lnTo>
                    <a:pt x="3654" y="4689"/>
                  </a:lnTo>
                  <a:lnTo>
                    <a:pt x="3518" y="4814"/>
                  </a:lnTo>
                  <a:lnTo>
                    <a:pt x="3376" y="4934"/>
                  </a:lnTo>
                  <a:lnTo>
                    <a:pt x="3228" y="5053"/>
                  </a:lnTo>
                  <a:lnTo>
                    <a:pt x="3073" y="5167"/>
                  </a:lnTo>
                  <a:lnTo>
                    <a:pt x="2914" y="5278"/>
                  </a:lnTo>
                  <a:lnTo>
                    <a:pt x="2747" y="5387"/>
                  </a:lnTo>
                  <a:lnTo>
                    <a:pt x="2597" y="5296"/>
                  </a:lnTo>
                  <a:lnTo>
                    <a:pt x="2452" y="5200"/>
                  </a:lnTo>
                  <a:lnTo>
                    <a:pt x="2311" y="5102"/>
                  </a:lnTo>
                  <a:lnTo>
                    <a:pt x="2174" y="4999"/>
                  </a:lnTo>
                  <a:lnTo>
                    <a:pt x="2041" y="4892"/>
                  </a:lnTo>
                  <a:lnTo>
                    <a:pt x="1912" y="4781"/>
                  </a:lnTo>
                  <a:lnTo>
                    <a:pt x="1788" y="4666"/>
                  </a:lnTo>
                  <a:lnTo>
                    <a:pt x="1668" y="4548"/>
                  </a:lnTo>
                  <a:lnTo>
                    <a:pt x="1551" y="4426"/>
                  </a:lnTo>
                  <a:lnTo>
                    <a:pt x="1438" y="4301"/>
                  </a:lnTo>
                  <a:lnTo>
                    <a:pt x="1330" y="4171"/>
                  </a:lnTo>
                  <a:lnTo>
                    <a:pt x="1226" y="4037"/>
                  </a:lnTo>
                  <a:lnTo>
                    <a:pt x="1126" y="3900"/>
                  </a:lnTo>
                  <a:lnTo>
                    <a:pt x="1029" y="3758"/>
                  </a:lnTo>
                  <a:lnTo>
                    <a:pt x="938" y="3613"/>
                  </a:lnTo>
                  <a:lnTo>
                    <a:pt x="850" y="3464"/>
                  </a:lnTo>
                  <a:lnTo>
                    <a:pt x="766" y="3312"/>
                  </a:lnTo>
                  <a:lnTo>
                    <a:pt x="687" y="3155"/>
                  </a:lnTo>
                  <a:lnTo>
                    <a:pt x="611" y="2994"/>
                  </a:lnTo>
                  <a:lnTo>
                    <a:pt x="540" y="2829"/>
                  </a:lnTo>
                  <a:lnTo>
                    <a:pt x="472" y="2661"/>
                  </a:lnTo>
                  <a:lnTo>
                    <a:pt x="409" y="2490"/>
                  </a:lnTo>
                  <a:lnTo>
                    <a:pt x="350" y="2314"/>
                  </a:lnTo>
                  <a:lnTo>
                    <a:pt x="294" y="2134"/>
                  </a:lnTo>
                  <a:lnTo>
                    <a:pt x="243" y="1951"/>
                  </a:lnTo>
                  <a:lnTo>
                    <a:pt x="196" y="1764"/>
                  </a:lnTo>
                  <a:lnTo>
                    <a:pt x="153" y="1572"/>
                  </a:lnTo>
                  <a:lnTo>
                    <a:pt x="114" y="1377"/>
                  </a:lnTo>
                  <a:lnTo>
                    <a:pt x="80" y="1179"/>
                  </a:lnTo>
                  <a:lnTo>
                    <a:pt x="49" y="975"/>
                  </a:lnTo>
                  <a:lnTo>
                    <a:pt x="22" y="769"/>
                  </a:lnTo>
                  <a:lnTo>
                    <a:pt x="0" y="558"/>
                  </a:lnTo>
                  <a:close/>
                </a:path>
              </a:pathLst>
            </a:custGeom>
            <a:solidFill>
              <a:srgbClr val="007CC3"/>
            </a:solidFill>
            <a:ln w="9525">
              <a:noFill/>
              <a:round/>
              <a:headEnd/>
              <a:tailEnd/>
            </a:ln>
            <a:effectLst>
              <a:outerShdw blurRad="44450" dist="27940" dir="5400000" algn="ctr">
                <a:srgbClr val="000000">
                  <a:alpha val="32000"/>
                </a:srgbClr>
              </a:outerShdw>
            </a:effectLst>
            <a:sp3d>
              <a:bevelT w="190500" h="38100"/>
            </a:sp3d>
          </p:spPr>
          <p:txBody>
            <a:bodyPr/>
            <a:lstStyle/>
            <a:p>
              <a:pPr>
                <a:defRPr/>
              </a:pPr>
              <a:endParaRPr lang="en-US" sz="1800" b="0">
                <a:latin typeface="Arial" charset="0"/>
                <a:cs typeface="Arial" charset="0"/>
              </a:endParaRPr>
            </a:p>
          </p:txBody>
        </p:sp>
        <p:sp>
          <p:nvSpPr>
            <p:cNvPr id="9" name="Freeform 8"/>
            <p:cNvSpPr>
              <a:spLocks/>
            </p:cNvSpPr>
            <p:nvPr/>
          </p:nvSpPr>
          <p:spPr bwMode="auto">
            <a:xfrm>
              <a:off x="0" y="2646366"/>
              <a:ext cx="2508250" cy="2262188"/>
            </a:xfrm>
            <a:custGeom>
              <a:avLst/>
              <a:gdLst/>
              <a:ahLst/>
              <a:cxnLst>
                <a:cxn ang="0">
                  <a:pos x="562" y="11097"/>
                </a:cxn>
                <a:cxn ang="0">
                  <a:pos x="1496" y="11293"/>
                </a:cxn>
                <a:cxn ang="0">
                  <a:pos x="2506" y="11381"/>
                </a:cxn>
                <a:cxn ang="0">
                  <a:pos x="3558" y="11339"/>
                </a:cxn>
                <a:cxn ang="0">
                  <a:pos x="4615" y="11149"/>
                </a:cxn>
                <a:cxn ang="0">
                  <a:pos x="5641" y="10787"/>
                </a:cxn>
                <a:cxn ang="0">
                  <a:pos x="6599" y="10234"/>
                </a:cxn>
                <a:cxn ang="0">
                  <a:pos x="7454" y="9469"/>
                </a:cxn>
                <a:cxn ang="0">
                  <a:pos x="8169" y="8471"/>
                </a:cxn>
                <a:cxn ang="0">
                  <a:pos x="8707" y="7219"/>
                </a:cxn>
                <a:cxn ang="0">
                  <a:pos x="9035" y="5693"/>
                </a:cxn>
                <a:cxn ang="0">
                  <a:pos x="9087" y="5114"/>
                </a:cxn>
                <a:cxn ang="0">
                  <a:pos x="9076" y="4549"/>
                </a:cxn>
                <a:cxn ang="0">
                  <a:pos x="9000" y="3995"/>
                </a:cxn>
                <a:cxn ang="0">
                  <a:pos x="8860" y="3453"/>
                </a:cxn>
                <a:cxn ang="0">
                  <a:pos x="8655" y="2920"/>
                </a:cxn>
                <a:cxn ang="0">
                  <a:pos x="8387" y="2394"/>
                </a:cxn>
                <a:cxn ang="0">
                  <a:pos x="8053" y="1875"/>
                </a:cxn>
                <a:cxn ang="0">
                  <a:pos x="7653" y="1360"/>
                </a:cxn>
                <a:cxn ang="0">
                  <a:pos x="7188" y="849"/>
                </a:cxn>
                <a:cxn ang="0">
                  <a:pos x="6659" y="340"/>
                </a:cxn>
                <a:cxn ang="0">
                  <a:pos x="6120" y="121"/>
                </a:cxn>
                <a:cxn ang="0">
                  <a:pos x="5686" y="500"/>
                </a:cxn>
                <a:cxn ang="0">
                  <a:pos x="5278" y="904"/>
                </a:cxn>
                <a:cxn ang="0">
                  <a:pos x="4902" y="1337"/>
                </a:cxn>
                <a:cxn ang="0">
                  <a:pos x="4560" y="1802"/>
                </a:cxn>
                <a:cxn ang="0">
                  <a:pos x="4260" y="2299"/>
                </a:cxn>
                <a:cxn ang="0">
                  <a:pos x="4003" y="2833"/>
                </a:cxn>
                <a:cxn ang="0">
                  <a:pos x="3797" y="3408"/>
                </a:cxn>
                <a:cxn ang="0">
                  <a:pos x="3645" y="4023"/>
                </a:cxn>
                <a:cxn ang="0">
                  <a:pos x="3553" y="4684"/>
                </a:cxn>
                <a:cxn ang="0">
                  <a:pos x="3525" y="5390"/>
                </a:cxn>
                <a:cxn ang="0">
                  <a:pos x="3709" y="6751"/>
                </a:cxn>
                <a:cxn ang="0">
                  <a:pos x="4195" y="8156"/>
                </a:cxn>
                <a:cxn ang="0">
                  <a:pos x="4903" y="9268"/>
                </a:cxn>
                <a:cxn ang="0">
                  <a:pos x="5781" y="10113"/>
                </a:cxn>
                <a:cxn ang="0">
                  <a:pos x="6782" y="10722"/>
                </a:cxn>
                <a:cxn ang="0">
                  <a:pos x="7858" y="11120"/>
                </a:cxn>
                <a:cxn ang="0">
                  <a:pos x="8957" y="11336"/>
                </a:cxn>
                <a:cxn ang="0">
                  <a:pos x="10035" y="11398"/>
                </a:cxn>
                <a:cxn ang="0">
                  <a:pos x="11041" y="11335"/>
                </a:cxn>
                <a:cxn ang="0">
                  <a:pos x="11926" y="11174"/>
                </a:cxn>
                <a:cxn ang="0">
                  <a:pos x="12640" y="10941"/>
                </a:cxn>
                <a:cxn ang="0">
                  <a:pos x="12223" y="8997"/>
                </a:cxn>
                <a:cxn ang="0">
                  <a:pos x="11331" y="7434"/>
                </a:cxn>
                <a:cxn ang="0">
                  <a:pos x="10074" y="6258"/>
                </a:cxn>
                <a:cxn ang="0">
                  <a:pos x="8560" y="5477"/>
                </a:cxn>
                <a:cxn ang="0">
                  <a:pos x="6899" y="5100"/>
                </a:cxn>
                <a:cxn ang="0">
                  <a:pos x="5201" y="5133"/>
                </a:cxn>
                <a:cxn ang="0">
                  <a:pos x="3575" y="5582"/>
                </a:cxn>
                <a:cxn ang="0">
                  <a:pos x="2131" y="6456"/>
                </a:cxn>
                <a:cxn ang="0">
                  <a:pos x="978" y="7761"/>
                </a:cxn>
                <a:cxn ang="0">
                  <a:pos x="225" y="9505"/>
                </a:cxn>
              </a:cxnLst>
              <a:rect l="0" t="0" r="r" b="b"/>
              <a:pathLst>
                <a:path w="12640" h="11398">
                  <a:moveTo>
                    <a:pt x="0" y="10916"/>
                  </a:moveTo>
                  <a:lnTo>
                    <a:pt x="273" y="11011"/>
                  </a:lnTo>
                  <a:lnTo>
                    <a:pt x="562" y="11097"/>
                  </a:lnTo>
                  <a:lnTo>
                    <a:pt x="862" y="11173"/>
                  </a:lnTo>
                  <a:lnTo>
                    <a:pt x="1174" y="11238"/>
                  </a:lnTo>
                  <a:lnTo>
                    <a:pt x="1496" y="11293"/>
                  </a:lnTo>
                  <a:lnTo>
                    <a:pt x="1826" y="11335"/>
                  </a:lnTo>
                  <a:lnTo>
                    <a:pt x="2163" y="11365"/>
                  </a:lnTo>
                  <a:lnTo>
                    <a:pt x="2506" y="11381"/>
                  </a:lnTo>
                  <a:lnTo>
                    <a:pt x="2855" y="11383"/>
                  </a:lnTo>
                  <a:lnTo>
                    <a:pt x="3205" y="11369"/>
                  </a:lnTo>
                  <a:lnTo>
                    <a:pt x="3558" y="11339"/>
                  </a:lnTo>
                  <a:lnTo>
                    <a:pt x="3912" y="11293"/>
                  </a:lnTo>
                  <a:lnTo>
                    <a:pt x="4265" y="11230"/>
                  </a:lnTo>
                  <a:lnTo>
                    <a:pt x="4615" y="11149"/>
                  </a:lnTo>
                  <a:lnTo>
                    <a:pt x="4963" y="11048"/>
                  </a:lnTo>
                  <a:lnTo>
                    <a:pt x="5305" y="10928"/>
                  </a:lnTo>
                  <a:lnTo>
                    <a:pt x="5641" y="10787"/>
                  </a:lnTo>
                  <a:lnTo>
                    <a:pt x="5969" y="10625"/>
                  </a:lnTo>
                  <a:lnTo>
                    <a:pt x="6290" y="10440"/>
                  </a:lnTo>
                  <a:lnTo>
                    <a:pt x="6599" y="10234"/>
                  </a:lnTo>
                  <a:lnTo>
                    <a:pt x="6898" y="10003"/>
                  </a:lnTo>
                  <a:lnTo>
                    <a:pt x="7183" y="9749"/>
                  </a:lnTo>
                  <a:lnTo>
                    <a:pt x="7454" y="9469"/>
                  </a:lnTo>
                  <a:lnTo>
                    <a:pt x="7709" y="9163"/>
                  </a:lnTo>
                  <a:lnTo>
                    <a:pt x="7948" y="8830"/>
                  </a:lnTo>
                  <a:lnTo>
                    <a:pt x="8169" y="8471"/>
                  </a:lnTo>
                  <a:lnTo>
                    <a:pt x="8370" y="8082"/>
                  </a:lnTo>
                  <a:lnTo>
                    <a:pt x="8550" y="7665"/>
                  </a:lnTo>
                  <a:lnTo>
                    <a:pt x="8707" y="7219"/>
                  </a:lnTo>
                  <a:lnTo>
                    <a:pt x="8842" y="6742"/>
                  </a:lnTo>
                  <a:lnTo>
                    <a:pt x="8951" y="6233"/>
                  </a:lnTo>
                  <a:lnTo>
                    <a:pt x="9035" y="5693"/>
                  </a:lnTo>
                  <a:lnTo>
                    <a:pt x="9059" y="5498"/>
                  </a:lnTo>
                  <a:lnTo>
                    <a:pt x="9077" y="5305"/>
                  </a:lnTo>
                  <a:lnTo>
                    <a:pt x="9087" y="5114"/>
                  </a:lnTo>
                  <a:lnTo>
                    <a:pt x="9090" y="4924"/>
                  </a:lnTo>
                  <a:lnTo>
                    <a:pt x="9086" y="4736"/>
                  </a:lnTo>
                  <a:lnTo>
                    <a:pt x="9076" y="4549"/>
                  </a:lnTo>
                  <a:lnTo>
                    <a:pt x="9057" y="4363"/>
                  </a:lnTo>
                  <a:lnTo>
                    <a:pt x="9032" y="4179"/>
                  </a:lnTo>
                  <a:lnTo>
                    <a:pt x="9000" y="3995"/>
                  </a:lnTo>
                  <a:lnTo>
                    <a:pt x="8960" y="3813"/>
                  </a:lnTo>
                  <a:lnTo>
                    <a:pt x="8914" y="3632"/>
                  </a:lnTo>
                  <a:lnTo>
                    <a:pt x="8860" y="3453"/>
                  </a:lnTo>
                  <a:lnTo>
                    <a:pt x="8799" y="3274"/>
                  </a:lnTo>
                  <a:lnTo>
                    <a:pt x="8731" y="3096"/>
                  </a:lnTo>
                  <a:lnTo>
                    <a:pt x="8655" y="2920"/>
                  </a:lnTo>
                  <a:lnTo>
                    <a:pt x="8573" y="2744"/>
                  </a:lnTo>
                  <a:lnTo>
                    <a:pt x="8483" y="2568"/>
                  </a:lnTo>
                  <a:lnTo>
                    <a:pt x="8387" y="2394"/>
                  </a:lnTo>
                  <a:lnTo>
                    <a:pt x="8282" y="2220"/>
                  </a:lnTo>
                  <a:lnTo>
                    <a:pt x="8171" y="2048"/>
                  </a:lnTo>
                  <a:lnTo>
                    <a:pt x="8053" y="1875"/>
                  </a:lnTo>
                  <a:lnTo>
                    <a:pt x="7926" y="1703"/>
                  </a:lnTo>
                  <a:lnTo>
                    <a:pt x="7793" y="1532"/>
                  </a:lnTo>
                  <a:lnTo>
                    <a:pt x="7653" y="1360"/>
                  </a:lnTo>
                  <a:lnTo>
                    <a:pt x="7506" y="1190"/>
                  </a:lnTo>
                  <a:lnTo>
                    <a:pt x="7351" y="1019"/>
                  </a:lnTo>
                  <a:lnTo>
                    <a:pt x="7188" y="849"/>
                  </a:lnTo>
                  <a:lnTo>
                    <a:pt x="7019" y="680"/>
                  </a:lnTo>
                  <a:lnTo>
                    <a:pt x="6843" y="509"/>
                  </a:lnTo>
                  <a:lnTo>
                    <a:pt x="6659" y="340"/>
                  </a:lnTo>
                  <a:lnTo>
                    <a:pt x="6467" y="169"/>
                  </a:lnTo>
                  <a:lnTo>
                    <a:pt x="6269" y="0"/>
                  </a:lnTo>
                  <a:lnTo>
                    <a:pt x="6120" y="121"/>
                  </a:lnTo>
                  <a:lnTo>
                    <a:pt x="5972" y="244"/>
                  </a:lnTo>
                  <a:lnTo>
                    <a:pt x="5827" y="371"/>
                  </a:lnTo>
                  <a:lnTo>
                    <a:pt x="5686" y="500"/>
                  </a:lnTo>
                  <a:lnTo>
                    <a:pt x="5547" y="632"/>
                  </a:lnTo>
                  <a:lnTo>
                    <a:pt x="5411" y="766"/>
                  </a:lnTo>
                  <a:lnTo>
                    <a:pt x="5278" y="904"/>
                  </a:lnTo>
                  <a:lnTo>
                    <a:pt x="5149" y="1045"/>
                  </a:lnTo>
                  <a:lnTo>
                    <a:pt x="5023" y="1190"/>
                  </a:lnTo>
                  <a:lnTo>
                    <a:pt x="4902" y="1337"/>
                  </a:lnTo>
                  <a:lnTo>
                    <a:pt x="4783" y="1488"/>
                  </a:lnTo>
                  <a:lnTo>
                    <a:pt x="4669" y="1643"/>
                  </a:lnTo>
                  <a:lnTo>
                    <a:pt x="4560" y="1802"/>
                  </a:lnTo>
                  <a:lnTo>
                    <a:pt x="4456" y="1964"/>
                  </a:lnTo>
                  <a:lnTo>
                    <a:pt x="4355" y="2129"/>
                  </a:lnTo>
                  <a:lnTo>
                    <a:pt x="4260" y="2299"/>
                  </a:lnTo>
                  <a:lnTo>
                    <a:pt x="4169" y="2473"/>
                  </a:lnTo>
                  <a:lnTo>
                    <a:pt x="4083" y="2652"/>
                  </a:lnTo>
                  <a:lnTo>
                    <a:pt x="4003" y="2833"/>
                  </a:lnTo>
                  <a:lnTo>
                    <a:pt x="3929" y="3020"/>
                  </a:lnTo>
                  <a:lnTo>
                    <a:pt x="3860" y="3212"/>
                  </a:lnTo>
                  <a:lnTo>
                    <a:pt x="3797" y="3408"/>
                  </a:lnTo>
                  <a:lnTo>
                    <a:pt x="3741" y="3608"/>
                  </a:lnTo>
                  <a:lnTo>
                    <a:pt x="3690" y="3813"/>
                  </a:lnTo>
                  <a:lnTo>
                    <a:pt x="3645" y="4023"/>
                  </a:lnTo>
                  <a:lnTo>
                    <a:pt x="3608" y="4238"/>
                  </a:lnTo>
                  <a:lnTo>
                    <a:pt x="3577" y="4458"/>
                  </a:lnTo>
                  <a:lnTo>
                    <a:pt x="3553" y="4684"/>
                  </a:lnTo>
                  <a:lnTo>
                    <a:pt x="3536" y="4913"/>
                  </a:lnTo>
                  <a:lnTo>
                    <a:pt x="3527" y="5149"/>
                  </a:lnTo>
                  <a:lnTo>
                    <a:pt x="3525" y="5390"/>
                  </a:lnTo>
                  <a:lnTo>
                    <a:pt x="3531" y="5637"/>
                  </a:lnTo>
                  <a:lnTo>
                    <a:pt x="3604" y="6213"/>
                  </a:lnTo>
                  <a:lnTo>
                    <a:pt x="3709" y="6751"/>
                  </a:lnTo>
                  <a:lnTo>
                    <a:pt x="3843" y="7254"/>
                  </a:lnTo>
                  <a:lnTo>
                    <a:pt x="4006" y="7722"/>
                  </a:lnTo>
                  <a:lnTo>
                    <a:pt x="4195" y="8156"/>
                  </a:lnTo>
                  <a:lnTo>
                    <a:pt x="4409" y="8558"/>
                  </a:lnTo>
                  <a:lnTo>
                    <a:pt x="4645" y="8928"/>
                  </a:lnTo>
                  <a:lnTo>
                    <a:pt x="4903" y="9268"/>
                  </a:lnTo>
                  <a:lnTo>
                    <a:pt x="5179" y="9578"/>
                  </a:lnTo>
                  <a:lnTo>
                    <a:pt x="5472" y="9860"/>
                  </a:lnTo>
                  <a:lnTo>
                    <a:pt x="5781" y="10113"/>
                  </a:lnTo>
                  <a:lnTo>
                    <a:pt x="6103" y="10341"/>
                  </a:lnTo>
                  <a:lnTo>
                    <a:pt x="6437" y="10543"/>
                  </a:lnTo>
                  <a:lnTo>
                    <a:pt x="6782" y="10722"/>
                  </a:lnTo>
                  <a:lnTo>
                    <a:pt x="7134" y="10876"/>
                  </a:lnTo>
                  <a:lnTo>
                    <a:pt x="7493" y="11009"/>
                  </a:lnTo>
                  <a:lnTo>
                    <a:pt x="7858" y="11120"/>
                  </a:lnTo>
                  <a:lnTo>
                    <a:pt x="8224" y="11211"/>
                  </a:lnTo>
                  <a:lnTo>
                    <a:pt x="8591" y="11283"/>
                  </a:lnTo>
                  <a:lnTo>
                    <a:pt x="8957" y="11336"/>
                  </a:lnTo>
                  <a:lnTo>
                    <a:pt x="9321" y="11373"/>
                  </a:lnTo>
                  <a:lnTo>
                    <a:pt x="9682" y="11393"/>
                  </a:lnTo>
                  <a:lnTo>
                    <a:pt x="10035" y="11398"/>
                  </a:lnTo>
                  <a:lnTo>
                    <a:pt x="10381" y="11390"/>
                  </a:lnTo>
                  <a:lnTo>
                    <a:pt x="10716" y="11369"/>
                  </a:lnTo>
                  <a:lnTo>
                    <a:pt x="11041" y="11335"/>
                  </a:lnTo>
                  <a:lnTo>
                    <a:pt x="11351" y="11291"/>
                  </a:lnTo>
                  <a:lnTo>
                    <a:pt x="11647" y="11236"/>
                  </a:lnTo>
                  <a:lnTo>
                    <a:pt x="11926" y="11174"/>
                  </a:lnTo>
                  <a:lnTo>
                    <a:pt x="12185" y="11102"/>
                  </a:lnTo>
                  <a:lnTo>
                    <a:pt x="12424" y="11025"/>
                  </a:lnTo>
                  <a:lnTo>
                    <a:pt x="12640" y="10941"/>
                  </a:lnTo>
                  <a:lnTo>
                    <a:pt x="12562" y="10251"/>
                  </a:lnTo>
                  <a:lnTo>
                    <a:pt x="12421" y="9603"/>
                  </a:lnTo>
                  <a:lnTo>
                    <a:pt x="12223" y="8997"/>
                  </a:lnTo>
                  <a:lnTo>
                    <a:pt x="11973" y="8433"/>
                  </a:lnTo>
                  <a:lnTo>
                    <a:pt x="11675" y="7912"/>
                  </a:lnTo>
                  <a:lnTo>
                    <a:pt x="11331" y="7434"/>
                  </a:lnTo>
                  <a:lnTo>
                    <a:pt x="10947" y="6998"/>
                  </a:lnTo>
                  <a:lnTo>
                    <a:pt x="10527" y="6607"/>
                  </a:lnTo>
                  <a:lnTo>
                    <a:pt x="10074" y="6258"/>
                  </a:lnTo>
                  <a:lnTo>
                    <a:pt x="9592" y="5953"/>
                  </a:lnTo>
                  <a:lnTo>
                    <a:pt x="9086" y="5694"/>
                  </a:lnTo>
                  <a:lnTo>
                    <a:pt x="8560" y="5477"/>
                  </a:lnTo>
                  <a:lnTo>
                    <a:pt x="8016" y="5307"/>
                  </a:lnTo>
                  <a:lnTo>
                    <a:pt x="7462" y="5181"/>
                  </a:lnTo>
                  <a:lnTo>
                    <a:pt x="6899" y="5100"/>
                  </a:lnTo>
                  <a:lnTo>
                    <a:pt x="6331" y="5065"/>
                  </a:lnTo>
                  <a:lnTo>
                    <a:pt x="5764" y="5075"/>
                  </a:lnTo>
                  <a:lnTo>
                    <a:pt x="5201" y="5133"/>
                  </a:lnTo>
                  <a:lnTo>
                    <a:pt x="4645" y="5235"/>
                  </a:lnTo>
                  <a:lnTo>
                    <a:pt x="4102" y="5385"/>
                  </a:lnTo>
                  <a:lnTo>
                    <a:pt x="3575" y="5582"/>
                  </a:lnTo>
                  <a:lnTo>
                    <a:pt x="3067" y="5825"/>
                  </a:lnTo>
                  <a:lnTo>
                    <a:pt x="2585" y="6116"/>
                  </a:lnTo>
                  <a:lnTo>
                    <a:pt x="2131" y="6456"/>
                  </a:lnTo>
                  <a:lnTo>
                    <a:pt x="1708" y="6843"/>
                  </a:lnTo>
                  <a:lnTo>
                    <a:pt x="1322" y="7278"/>
                  </a:lnTo>
                  <a:lnTo>
                    <a:pt x="978" y="7761"/>
                  </a:lnTo>
                  <a:lnTo>
                    <a:pt x="677" y="8294"/>
                  </a:lnTo>
                  <a:lnTo>
                    <a:pt x="424" y="8875"/>
                  </a:lnTo>
                  <a:lnTo>
                    <a:pt x="225" y="9505"/>
                  </a:lnTo>
                  <a:lnTo>
                    <a:pt x="82" y="10186"/>
                  </a:lnTo>
                  <a:lnTo>
                    <a:pt x="0" y="10916"/>
                  </a:lnTo>
                  <a:close/>
                </a:path>
              </a:pathLst>
            </a:custGeom>
            <a:solidFill>
              <a:srgbClr val="56BBED"/>
            </a:solidFill>
            <a:ln w="9525">
              <a:noFill/>
              <a:round/>
              <a:headEnd/>
              <a:tailEnd/>
            </a:ln>
            <a:effectLst>
              <a:outerShdw blurRad="44450" dist="27940" dir="5400000" algn="ctr">
                <a:srgbClr val="000000">
                  <a:alpha val="32000"/>
                </a:srgbClr>
              </a:outerShdw>
            </a:effectLst>
            <a:sp3d>
              <a:bevelT w="190500" h="38100"/>
            </a:sp3d>
          </p:spPr>
          <p:txBody>
            <a:bodyPr/>
            <a:lstStyle/>
            <a:p>
              <a:pPr>
                <a:defRPr/>
              </a:pPr>
              <a:endParaRPr lang="en-US" sz="1800" b="0">
                <a:latin typeface="Arial" charset="0"/>
                <a:cs typeface="Arial" charset="0"/>
              </a:endParaRPr>
            </a:p>
          </p:txBody>
        </p:sp>
      </p:grpSp>
      <p:sp>
        <p:nvSpPr>
          <p:cNvPr id="10" name="Text Box 22"/>
          <p:cNvSpPr txBox="1">
            <a:spLocks noChangeArrowheads="1"/>
          </p:cNvSpPr>
          <p:nvPr userDrawn="1"/>
        </p:nvSpPr>
        <p:spPr bwMode="auto">
          <a:xfrm>
            <a:off x="101600" y="6359525"/>
            <a:ext cx="1390650" cy="290513"/>
          </a:xfrm>
          <a:prstGeom prst="rect">
            <a:avLst/>
          </a:prstGeom>
          <a:noFill/>
          <a:ln w="9525">
            <a:noFill/>
            <a:miter lim="800000"/>
            <a:headEnd/>
            <a:tailEnd/>
          </a:ln>
          <a:effectLst/>
        </p:spPr>
        <p:txBody>
          <a:bodyPr>
            <a:spAutoFit/>
          </a:bodyPr>
          <a:lstStyle/>
          <a:p>
            <a:pPr>
              <a:defRPr/>
            </a:pPr>
            <a:r>
              <a:rPr lang="en-US" sz="1300" i="1" dirty="0">
                <a:latin typeface="Arial" charset="0"/>
              </a:rPr>
              <a:t>SEE University</a:t>
            </a:r>
          </a:p>
        </p:txBody>
      </p:sp>
      <p:pic>
        <p:nvPicPr>
          <p:cNvPr id="11" name="Picture 42" descr="C:\Documents and Settings\alessandro.venturin\Desktop\loghi\Ministero_Ambiente_eng.jp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7683500" y="5476875"/>
            <a:ext cx="1460500"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descr="C:\Documents and Settings\alessandro.venturin\Desktop\loghi\logo IEH.jpg"/>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193800" y="438150"/>
            <a:ext cx="18415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4691" name="Rectangle 3"/>
          <p:cNvSpPr>
            <a:spLocks noGrp="1" noChangeArrowheads="1"/>
          </p:cNvSpPr>
          <p:nvPr>
            <p:ph type="ctrTitle"/>
          </p:nvPr>
        </p:nvSpPr>
        <p:spPr>
          <a:xfrm>
            <a:off x="685800" y="2130425"/>
            <a:ext cx="7772400" cy="1470025"/>
          </a:xfrm>
        </p:spPr>
        <p:txBody>
          <a:bodyPr/>
          <a:lstStyle>
            <a:lvl1pPr>
              <a:defRPr>
                <a:solidFill>
                  <a:schemeClr val="tx1"/>
                </a:solidFill>
              </a:defRPr>
            </a:lvl1pPr>
          </a:lstStyle>
          <a:p>
            <a:r>
              <a:rPr lang="en-GB"/>
              <a:t>Click to edit Master title style</a:t>
            </a:r>
          </a:p>
        </p:txBody>
      </p:sp>
      <p:sp>
        <p:nvSpPr>
          <p:cNvPr id="114692" name="Rectangle 4"/>
          <p:cNvSpPr>
            <a:spLocks noGrp="1" noChangeArrowheads="1"/>
          </p:cNvSpPr>
          <p:nvPr>
            <p:ph type="subTitle" idx="1"/>
          </p:nvPr>
        </p:nvSpPr>
        <p:spPr>
          <a:xfrm>
            <a:off x="1371600" y="3886200"/>
            <a:ext cx="6400800" cy="1752600"/>
          </a:xfrm>
        </p:spPr>
        <p:txBody>
          <a:bodyPr/>
          <a:lstStyle>
            <a:lvl1pPr algn="ctr">
              <a:defRPr/>
            </a:lvl1pPr>
          </a:lstStyle>
          <a:p>
            <a:r>
              <a:rPr lang="en-GB"/>
              <a:t>Click to edit Master subtitle style</a:t>
            </a:r>
          </a:p>
        </p:txBody>
      </p:sp>
      <p:sp>
        <p:nvSpPr>
          <p:cNvPr id="13" name="Rectangle 6"/>
          <p:cNvSpPr>
            <a:spLocks noGrp="1" noChangeArrowheads="1"/>
          </p:cNvSpPr>
          <p:nvPr>
            <p:ph type="ftr" sz="quarter" idx="10"/>
          </p:nvPr>
        </p:nvSpPr>
        <p:spPr bwMode="auto">
          <a:xfrm>
            <a:off x="3124200" y="6245225"/>
            <a:ext cx="28956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a:defRPr sz="1400" b="0"/>
            </a:lvl1pPr>
          </a:lstStyle>
          <a:p>
            <a:endParaRPr lang="en-GB"/>
          </a:p>
        </p:txBody>
      </p:sp>
    </p:spTree>
    <p:extLst>
      <p:ext uri="{BB962C8B-B14F-4D97-AF65-F5344CB8AC3E}">
        <p14:creationId xmlns:p14="http://schemas.microsoft.com/office/powerpoint/2010/main" val="2784410987"/>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Text Box 3"/>
          <p:cNvSpPr txBox="1">
            <a:spLocks noChangeArrowheads="1"/>
          </p:cNvSpPr>
          <p:nvPr userDrawn="1"/>
        </p:nvSpPr>
        <p:spPr bwMode="auto">
          <a:xfrm>
            <a:off x="2598738" y="6237288"/>
            <a:ext cx="2011362" cy="608012"/>
          </a:xfrm>
          <a:prstGeom prst="rect">
            <a:avLst/>
          </a:prstGeom>
          <a:noFill/>
          <a:ln w="9525">
            <a:noFill/>
            <a:miter lim="800000"/>
            <a:headEnd/>
            <a:tailEnd/>
          </a:ln>
        </p:spPr>
        <p:txBody>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altLang="zh-CN" sz="1200" b="0">
                <a:solidFill>
                  <a:srgbClr val="B4935B"/>
                </a:solidFill>
                <a:latin typeface="StobiSerif Regular"/>
                <a:ea typeface="SimSun" pitchFamily="2" charset="-122"/>
              </a:rPr>
              <a:t>Republic of Macedonia</a:t>
            </a:r>
          </a:p>
          <a:p>
            <a:pPr eaLnBrk="1" hangingPunct="1"/>
            <a:r>
              <a:rPr lang="it-IT" altLang="zh-CN" sz="1200">
                <a:solidFill>
                  <a:srgbClr val="B4935B"/>
                </a:solidFill>
                <a:latin typeface="StobiSerif Regular"/>
                <a:ea typeface="SimSun" pitchFamily="2" charset="-122"/>
              </a:rPr>
              <a:t>Ministry of Environment</a:t>
            </a:r>
          </a:p>
          <a:p>
            <a:pPr eaLnBrk="1" hangingPunct="1"/>
            <a:r>
              <a:rPr lang="it-IT" altLang="zh-CN" sz="1200">
                <a:solidFill>
                  <a:srgbClr val="B4935B"/>
                </a:solidFill>
                <a:latin typeface="StobiSerif Regular"/>
                <a:ea typeface="SimSun" pitchFamily="2" charset="-122"/>
              </a:rPr>
              <a:t>and Physical Planning</a:t>
            </a:r>
            <a:endParaRPr lang="it-IT" sz="2000"/>
          </a:p>
        </p:txBody>
      </p:sp>
      <p:pic>
        <p:nvPicPr>
          <p:cNvPr id="5" name="Picture 2" descr="Grbot-na-RM_new"/>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124075" y="6342063"/>
            <a:ext cx="42862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it-IT" dirty="0"/>
          </a:p>
        </p:txBody>
      </p:sp>
    </p:spTree>
    <p:extLst>
      <p:ext uri="{BB962C8B-B14F-4D97-AF65-F5344CB8AC3E}">
        <p14:creationId xmlns:p14="http://schemas.microsoft.com/office/powerpoint/2010/main" val="2268077438"/>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t-I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053952002"/>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sz="half" idx="1"/>
          </p:nvPr>
        </p:nvSpPr>
        <p:spPr>
          <a:xfrm>
            <a:off x="258763" y="1406525"/>
            <a:ext cx="4140200" cy="4614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Content Placeholder 3"/>
          <p:cNvSpPr>
            <a:spLocks noGrp="1"/>
          </p:cNvSpPr>
          <p:nvPr>
            <p:ph sz="half" idx="2"/>
          </p:nvPr>
        </p:nvSpPr>
        <p:spPr>
          <a:xfrm>
            <a:off x="4551363" y="1406525"/>
            <a:ext cx="4140200" cy="4614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Tree>
    <p:extLst>
      <p:ext uri="{BB962C8B-B14F-4D97-AF65-F5344CB8AC3E}">
        <p14:creationId xmlns:p14="http://schemas.microsoft.com/office/powerpoint/2010/main" val="507754455"/>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it-I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Tree>
    <p:extLst>
      <p:ext uri="{BB962C8B-B14F-4D97-AF65-F5344CB8AC3E}">
        <p14:creationId xmlns:p14="http://schemas.microsoft.com/office/powerpoint/2010/main" val="2542081512"/>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Tree>
    <p:extLst>
      <p:ext uri="{BB962C8B-B14F-4D97-AF65-F5344CB8AC3E}">
        <p14:creationId xmlns:p14="http://schemas.microsoft.com/office/powerpoint/2010/main" val="1670171439"/>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0347841"/>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t-I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87180304"/>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t-I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882108846"/>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Tree>
    <p:extLst>
      <p:ext uri="{BB962C8B-B14F-4D97-AF65-F5344CB8AC3E}">
        <p14:creationId xmlns:p14="http://schemas.microsoft.com/office/powerpoint/2010/main" val="1621901101"/>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92888" y="188913"/>
            <a:ext cx="2111375" cy="5832475"/>
          </a:xfrm>
        </p:spPr>
        <p:txBody>
          <a:bodyPr vert="eaVert"/>
          <a:lstStyle/>
          <a:p>
            <a:r>
              <a:rPr lang="en-US" smtClean="0"/>
              <a:t>Click to edit Master title style</a:t>
            </a:r>
            <a:endParaRPr lang="it-IT"/>
          </a:p>
        </p:txBody>
      </p:sp>
      <p:sp>
        <p:nvSpPr>
          <p:cNvPr id="3" name="Vertical Text Placeholder 2"/>
          <p:cNvSpPr>
            <a:spLocks noGrp="1"/>
          </p:cNvSpPr>
          <p:nvPr>
            <p:ph type="body" orient="vert" idx="1"/>
          </p:nvPr>
        </p:nvSpPr>
        <p:spPr>
          <a:xfrm>
            <a:off x="258763" y="188913"/>
            <a:ext cx="6181725" cy="5832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Tree>
    <p:extLst>
      <p:ext uri="{BB962C8B-B14F-4D97-AF65-F5344CB8AC3E}">
        <p14:creationId xmlns:p14="http://schemas.microsoft.com/office/powerpoint/2010/main" val="347879030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18" Type="http://schemas.openxmlformats.org/officeDocument/2006/relationships/image" Target="../media/image6.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19" Type="http://schemas.openxmlformats.org/officeDocument/2006/relationships/image" Target="../media/image7.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41" descr="09_climate action plan - effic energ"/>
          <p:cNvPicPr>
            <a:picLocks noChangeAspect="1" noChangeArrowheads="1"/>
          </p:cNvPicPr>
          <p:nvPr userDrawn="1"/>
        </p:nvPicPr>
        <p:blipFill>
          <a:blip r:embed="rId13">
            <a:lum bright="54000" contrast="-40000"/>
            <a:extLst>
              <a:ext uri="{28A0092B-C50C-407E-A947-70E740481C1C}">
                <a14:useLocalDpi xmlns:a14="http://schemas.microsoft.com/office/drawing/2010/main" val="0"/>
              </a:ext>
            </a:extLst>
          </a:blip>
          <a:srcRect/>
          <a:stretch>
            <a:fillRect/>
          </a:stretch>
        </p:blipFill>
        <p:spPr bwMode="auto">
          <a:xfrm>
            <a:off x="96838" y="1482725"/>
            <a:ext cx="8729662" cy="4592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body" idx="1"/>
          </p:nvPr>
        </p:nvSpPr>
        <p:spPr bwMode="auto">
          <a:xfrm>
            <a:off x="258763" y="1406525"/>
            <a:ext cx="8432800" cy="461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pic>
        <p:nvPicPr>
          <p:cNvPr id="1028" name="Picture 30" descr="logo"/>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b="83456"/>
          <a:stretch>
            <a:fillRect/>
          </a:stretch>
        </p:blipFill>
        <p:spPr bwMode="auto">
          <a:xfrm>
            <a:off x="6400800" y="6400800"/>
            <a:ext cx="2305050"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42" descr="C:\Documents and Settings\alessandro.venturin\Desktop\loghi\Ministero_Ambiente_eng.jpg"/>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0" y="0"/>
            <a:ext cx="1460500"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5" name="Line 31"/>
          <p:cNvSpPr>
            <a:spLocks noChangeShapeType="1"/>
          </p:cNvSpPr>
          <p:nvPr userDrawn="1"/>
        </p:nvSpPr>
        <p:spPr bwMode="auto">
          <a:xfrm flipV="1">
            <a:off x="336550" y="6281738"/>
            <a:ext cx="8342313" cy="0"/>
          </a:xfrm>
          <a:prstGeom prst="line">
            <a:avLst/>
          </a:prstGeom>
          <a:noFill/>
          <a:ln w="25400">
            <a:solidFill>
              <a:srgbClr val="E64718"/>
            </a:solidFill>
            <a:round/>
            <a:headEnd/>
            <a:tailEnd/>
          </a:ln>
          <a:effectLst/>
        </p:spPr>
        <p:txBody>
          <a:bodyPr/>
          <a:lstStyle/>
          <a:p>
            <a:pPr>
              <a:defRPr/>
            </a:pPr>
            <a:endParaRPr lang="it-IT">
              <a:latin typeface="Arial" charset="0"/>
            </a:endParaRPr>
          </a:p>
        </p:txBody>
      </p:sp>
      <p:sp>
        <p:nvSpPr>
          <p:cNvPr id="1058" name="Rectangle 34"/>
          <p:cNvSpPr>
            <a:spLocks noGrp="1" noChangeArrowheads="1"/>
          </p:cNvSpPr>
          <p:nvPr>
            <p:ph type="title"/>
          </p:nvPr>
        </p:nvSpPr>
        <p:spPr bwMode="auto">
          <a:xfrm>
            <a:off x="271463" y="188913"/>
            <a:ext cx="84328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it-IT" dirty="0" smtClean="0"/>
              <a:t>Click </a:t>
            </a:r>
            <a:r>
              <a:rPr lang="it-IT" dirty="0" err="1" smtClean="0"/>
              <a:t>to</a:t>
            </a:r>
            <a:r>
              <a:rPr lang="it-IT" dirty="0" smtClean="0"/>
              <a:t> </a:t>
            </a:r>
            <a:r>
              <a:rPr lang="it-IT" dirty="0" err="1" smtClean="0"/>
              <a:t>edit</a:t>
            </a:r>
            <a:r>
              <a:rPr lang="it-IT" dirty="0" smtClean="0"/>
              <a:t> Master </a:t>
            </a:r>
            <a:r>
              <a:rPr lang="it-IT" dirty="0" err="1" smtClean="0"/>
              <a:t>title</a:t>
            </a:r>
            <a:r>
              <a:rPr lang="it-IT" dirty="0" smtClean="0"/>
              <a:t> style</a:t>
            </a:r>
          </a:p>
        </p:txBody>
      </p:sp>
      <p:grpSp>
        <p:nvGrpSpPr>
          <p:cNvPr id="2" name="Group 7"/>
          <p:cNvGrpSpPr/>
          <p:nvPr userDrawn="1"/>
        </p:nvGrpSpPr>
        <p:grpSpPr>
          <a:xfrm>
            <a:off x="7715296" y="223795"/>
            <a:ext cx="931146" cy="839800"/>
            <a:chOff x="0" y="2646366"/>
            <a:chExt cx="2508250" cy="2262188"/>
          </a:xfrm>
          <a:effectLst>
            <a:reflection blurRad="6350" stA="52000" endA="300" endPos="35000" dir="5400000" sy="-100000" algn="bl" rotWithShape="0"/>
          </a:effectLst>
          <a:scene3d>
            <a:camera prst="orthographicFront">
              <a:rot lat="0" lon="0" rev="0"/>
            </a:camera>
            <a:lightRig rig="balanced" dir="t">
              <a:rot lat="0" lon="0" rev="8700000"/>
            </a:lightRig>
          </a:scene3d>
        </p:grpSpPr>
        <p:sp>
          <p:nvSpPr>
            <p:cNvPr id="6" name="Freeform 9"/>
            <p:cNvSpPr>
              <a:spLocks/>
            </p:cNvSpPr>
            <p:nvPr/>
          </p:nvSpPr>
          <p:spPr bwMode="auto">
            <a:xfrm>
              <a:off x="701675" y="3648078"/>
              <a:ext cx="1092200" cy="1069975"/>
            </a:xfrm>
            <a:custGeom>
              <a:avLst/>
              <a:gdLst/>
              <a:ahLst/>
              <a:cxnLst>
                <a:cxn ang="0">
                  <a:pos x="173" y="487"/>
                </a:cxn>
                <a:cxn ang="0">
                  <a:pos x="517" y="357"/>
                </a:cxn>
                <a:cxn ang="0">
                  <a:pos x="860" y="249"/>
                </a:cxn>
                <a:cxn ang="0">
                  <a:pos x="1205" y="159"/>
                </a:cxn>
                <a:cxn ang="0">
                  <a:pos x="1549" y="91"/>
                </a:cxn>
                <a:cxn ang="0">
                  <a:pos x="1894" y="42"/>
                </a:cxn>
                <a:cxn ang="0">
                  <a:pos x="2238" y="12"/>
                </a:cxn>
                <a:cxn ang="0">
                  <a:pos x="2583" y="0"/>
                </a:cxn>
                <a:cxn ang="0">
                  <a:pos x="2927" y="8"/>
                </a:cxn>
                <a:cxn ang="0">
                  <a:pos x="3270" y="34"/>
                </a:cxn>
                <a:cxn ang="0">
                  <a:pos x="3615" y="77"/>
                </a:cxn>
                <a:cxn ang="0">
                  <a:pos x="3959" y="139"/>
                </a:cxn>
                <a:cxn ang="0">
                  <a:pos x="4304" y="218"/>
                </a:cxn>
                <a:cxn ang="0">
                  <a:pos x="4648" y="313"/>
                </a:cxn>
                <a:cxn ang="0">
                  <a:pos x="4993" y="425"/>
                </a:cxn>
                <a:cxn ang="0">
                  <a:pos x="5336" y="554"/>
                </a:cxn>
                <a:cxn ang="0">
                  <a:pos x="5485" y="804"/>
                </a:cxn>
                <a:cxn ang="0">
                  <a:pos x="5426" y="1159"/>
                </a:cxn>
                <a:cxn ang="0">
                  <a:pos x="5358" y="1509"/>
                </a:cxn>
                <a:cxn ang="0">
                  <a:pos x="5275" y="1852"/>
                </a:cxn>
                <a:cxn ang="0">
                  <a:pos x="5178" y="2187"/>
                </a:cxn>
                <a:cxn ang="0">
                  <a:pos x="5067" y="2516"/>
                </a:cxn>
                <a:cxn ang="0">
                  <a:pos x="4940" y="2836"/>
                </a:cxn>
                <a:cxn ang="0">
                  <a:pos x="4795" y="3147"/>
                </a:cxn>
                <a:cxn ang="0">
                  <a:pos x="4633" y="3451"/>
                </a:cxn>
                <a:cxn ang="0">
                  <a:pos x="4451" y="3744"/>
                </a:cxn>
                <a:cxn ang="0">
                  <a:pos x="4250" y="4027"/>
                </a:cxn>
                <a:cxn ang="0">
                  <a:pos x="4029" y="4301"/>
                </a:cxn>
                <a:cxn ang="0">
                  <a:pos x="3785" y="4562"/>
                </a:cxn>
                <a:cxn ang="0">
                  <a:pos x="3518" y="4814"/>
                </a:cxn>
                <a:cxn ang="0">
                  <a:pos x="3228" y="5053"/>
                </a:cxn>
                <a:cxn ang="0">
                  <a:pos x="2914" y="5278"/>
                </a:cxn>
                <a:cxn ang="0">
                  <a:pos x="2597" y="5296"/>
                </a:cxn>
                <a:cxn ang="0">
                  <a:pos x="2311" y="5102"/>
                </a:cxn>
                <a:cxn ang="0">
                  <a:pos x="2041" y="4892"/>
                </a:cxn>
                <a:cxn ang="0">
                  <a:pos x="1788" y="4666"/>
                </a:cxn>
                <a:cxn ang="0">
                  <a:pos x="1551" y="4426"/>
                </a:cxn>
                <a:cxn ang="0">
                  <a:pos x="1330" y="4171"/>
                </a:cxn>
                <a:cxn ang="0">
                  <a:pos x="1126" y="3900"/>
                </a:cxn>
                <a:cxn ang="0">
                  <a:pos x="938" y="3613"/>
                </a:cxn>
                <a:cxn ang="0">
                  <a:pos x="766" y="3312"/>
                </a:cxn>
                <a:cxn ang="0">
                  <a:pos x="611" y="2994"/>
                </a:cxn>
                <a:cxn ang="0">
                  <a:pos x="472" y="2661"/>
                </a:cxn>
                <a:cxn ang="0">
                  <a:pos x="350" y="2314"/>
                </a:cxn>
                <a:cxn ang="0">
                  <a:pos x="243" y="1951"/>
                </a:cxn>
                <a:cxn ang="0">
                  <a:pos x="153" y="1572"/>
                </a:cxn>
                <a:cxn ang="0">
                  <a:pos x="80" y="1179"/>
                </a:cxn>
                <a:cxn ang="0">
                  <a:pos x="22" y="769"/>
                </a:cxn>
              </a:cxnLst>
              <a:rect l="0" t="0" r="r" b="b"/>
              <a:pathLst>
                <a:path w="5508" h="5387">
                  <a:moveTo>
                    <a:pt x="0" y="558"/>
                  </a:moveTo>
                  <a:lnTo>
                    <a:pt x="173" y="487"/>
                  </a:lnTo>
                  <a:lnTo>
                    <a:pt x="345" y="419"/>
                  </a:lnTo>
                  <a:lnTo>
                    <a:pt x="517" y="357"/>
                  </a:lnTo>
                  <a:lnTo>
                    <a:pt x="689" y="300"/>
                  </a:lnTo>
                  <a:lnTo>
                    <a:pt x="860" y="249"/>
                  </a:lnTo>
                  <a:lnTo>
                    <a:pt x="1033" y="202"/>
                  </a:lnTo>
                  <a:lnTo>
                    <a:pt x="1205" y="159"/>
                  </a:lnTo>
                  <a:lnTo>
                    <a:pt x="1377" y="123"/>
                  </a:lnTo>
                  <a:lnTo>
                    <a:pt x="1549" y="91"/>
                  </a:lnTo>
                  <a:lnTo>
                    <a:pt x="1721" y="64"/>
                  </a:lnTo>
                  <a:lnTo>
                    <a:pt x="1894" y="42"/>
                  </a:lnTo>
                  <a:lnTo>
                    <a:pt x="2066" y="24"/>
                  </a:lnTo>
                  <a:lnTo>
                    <a:pt x="2238" y="12"/>
                  </a:lnTo>
                  <a:lnTo>
                    <a:pt x="2410" y="4"/>
                  </a:lnTo>
                  <a:lnTo>
                    <a:pt x="2583" y="0"/>
                  </a:lnTo>
                  <a:lnTo>
                    <a:pt x="2755" y="3"/>
                  </a:lnTo>
                  <a:lnTo>
                    <a:pt x="2927" y="8"/>
                  </a:lnTo>
                  <a:lnTo>
                    <a:pt x="3098" y="19"/>
                  </a:lnTo>
                  <a:lnTo>
                    <a:pt x="3270" y="34"/>
                  </a:lnTo>
                  <a:lnTo>
                    <a:pt x="3443" y="53"/>
                  </a:lnTo>
                  <a:lnTo>
                    <a:pt x="3615" y="77"/>
                  </a:lnTo>
                  <a:lnTo>
                    <a:pt x="3787" y="105"/>
                  </a:lnTo>
                  <a:lnTo>
                    <a:pt x="3959" y="139"/>
                  </a:lnTo>
                  <a:lnTo>
                    <a:pt x="4132" y="176"/>
                  </a:lnTo>
                  <a:lnTo>
                    <a:pt x="4304" y="218"/>
                  </a:lnTo>
                  <a:lnTo>
                    <a:pt x="4476" y="263"/>
                  </a:lnTo>
                  <a:lnTo>
                    <a:pt x="4648" y="313"/>
                  </a:lnTo>
                  <a:lnTo>
                    <a:pt x="4821" y="367"/>
                  </a:lnTo>
                  <a:lnTo>
                    <a:pt x="4993" y="425"/>
                  </a:lnTo>
                  <a:lnTo>
                    <a:pt x="5164" y="488"/>
                  </a:lnTo>
                  <a:lnTo>
                    <a:pt x="5336" y="554"/>
                  </a:lnTo>
                  <a:lnTo>
                    <a:pt x="5508" y="624"/>
                  </a:lnTo>
                  <a:lnTo>
                    <a:pt x="5485" y="804"/>
                  </a:lnTo>
                  <a:lnTo>
                    <a:pt x="5458" y="982"/>
                  </a:lnTo>
                  <a:lnTo>
                    <a:pt x="5426" y="1159"/>
                  </a:lnTo>
                  <a:lnTo>
                    <a:pt x="5394" y="1334"/>
                  </a:lnTo>
                  <a:lnTo>
                    <a:pt x="5358" y="1509"/>
                  </a:lnTo>
                  <a:lnTo>
                    <a:pt x="5317" y="1680"/>
                  </a:lnTo>
                  <a:lnTo>
                    <a:pt x="5275" y="1852"/>
                  </a:lnTo>
                  <a:lnTo>
                    <a:pt x="5228" y="2020"/>
                  </a:lnTo>
                  <a:lnTo>
                    <a:pt x="5178" y="2187"/>
                  </a:lnTo>
                  <a:lnTo>
                    <a:pt x="5124" y="2353"/>
                  </a:lnTo>
                  <a:lnTo>
                    <a:pt x="5067" y="2516"/>
                  </a:lnTo>
                  <a:lnTo>
                    <a:pt x="5005" y="2677"/>
                  </a:lnTo>
                  <a:lnTo>
                    <a:pt x="4940" y="2836"/>
                  </a:lnTo>
                  <a:lnTo>
                    <a:pt x="4869" y="2993"/>
                  </a:lnTo>
                  <a:lnTo>
                    <a:pt x="4795" y="3147"/>
                  </a:lnTo>
                  <a:lnTo>
                    <a:pt x="4716" y="3300"/>
                  </a:lnTo>
                  <a:lnTo>
                    <a:pt x="4633" y="3451"/>
                  </a:lnTo>
                  <a:lnTo>
                    <a:pt x="4545" y="3598"/>
                  </a:lnTo>
                  <a:lnTo>
                    <a:pt x="4451" y="3744"/>
                  </a:lnTo>
                  <a:lnTo>
                    <a:pt x="4354" y="3887"/>
                  </a:lnTo>
                  <a:lnTo>
                    <a:pt x="4250" y="4027"/>
                  </a:lnTo>
                  <a:lnTo>
                    <a:pt x="4142" y="4166"/>
                  </a:lnTo>
                  <a:lnTo>
                    <a:pt x="4029" y="4301"/>
                  </a:lnTo>
                  <a:lnTo>
                    <a:pt x="3910" y="4433"/>
                  </a:lnTo>
                  <a:lnTo>
                    <a:pt x="3785" y="4562"/>
                  </a:lnTo>
                  <a:lnTo>
                    <a:pt x="3654" y="4689"/>
                  </a:lnTo>
                  <a:lnTo>
                    <a:pt x="3518" y="4814"/>
                  </a:lnTo>
                  <a:lnTo>
                    <a:pt x="3376" y="4934"/>
                  </a:lnTo>
                  <a:lnTo>
                    <a:pt x="3228" y="5053"/>
                  </a:lnTo>
                  <a:lnTo>
                    <a:pt x="3073" y="5167"/>
                  </a:lnTo>
                  <a:lnTo>
                    <a:pt x="2914" y="5278"/>
                  </a:lnTo>
                  <a:lnTo>
                    <a:pt x="2747" y="5387"/>
                  </a:lnTo>
                  <a:lnTo>
                    <a:pt x="2597" y="5296"/>
                  </a:lnTo>
                  <a:lnTo>
                    <a:pt x="2452" y="5200"/>
                  </a:lnTo>
                  <a:lnTo>
                    <a:pt x="2311" y="5102"/>
                  </a:lnTo>
                  <a:lnTo>
                    <a:pt x="2174" y="4999"/>
                  </a:lnTo>
                  <a:lnTo>
                    <a:pt x="2041" y="4892"/>
                  </a:lnTo>
                  <a:lnTo>
                    <a:pt x="1912" y="4781"/>
                  </a:lnTo>
                  <a:lnTo>
                    <a:pt x="1788" y="4666"/>
                  </a:lnTo>
                  <a:lnTo>
                    <a:pt x="1668" y="4548"/>
                  </a:lnTo>
                  <a:lnTo>
                    <a:pt x="1551" y="4426"/>
                  </a:lnTo>
                  <a:lnTo>
                    <a:pt x="1438" y="4301"/>
                  </a:lnTo>
                  <a:lnTo>
                    <a:pt x="1330" y="4171"/>
                  </a:lnTo>
                  <a:lnTo>
                    <a:pt x="1226" y="4037"/>
                  </a:lnTo>
                  <a:lnTo>
                    <a:pt x="1126" y="3900"/>
                  </a:lnTo>
                  <a:lnTo>
                    <a:pt x="1029" y="3758"/>
                  </a:lnTo>
                  <a:lnTo>
                    <a:pt x="938" y="3613"/>
                  </a:lnTo>
                  <a:lnTo>
                    <a:pt x="850" y="3464"/>
                  </a:lnTo>
                  <a:lnTo>
                    <a:pt x="766" y="3312"/>
                  </a:lnTo>
                  <a:lnTo>
                    <a:pt x="687" y="3155"/>
                  </a:lnTo>
                  <a:lnTo>
                    <a:pt x="611" y="2994"/>
                  </a:lnTo>
                  <a:lnTo>
                    <a:pt x="540" y="2829"/>
                  </a:lnTo>
                  <a:lnTo>
                    <a:pt x="472" y="2661"/>
                  </a:lnTo>
                  <a:lnTo>
                    <a:pt x="409" y="2490"/>
                  </a:lnTo>
                  <a:lnTo>
                    <a:pt x="350" y="2314"/>
                  </a:lnTo>
                  <a:lnTo>
                    <a:pt x="294" y="2134"/>
                  </a:lnTo>
                  <a:lnTo>
                    <a:pt x="243" y="1951"/>
                  </a:lnTo>
                  <a:lnTo>
                    <a:pt x="196" y="1764"/>
                  </a:lnTo>
                  <a:lnTo>
                    <a:pt x="153" y="1572"/>
                  </a:lnTo>
                  <a:lnTo>
                    <a:pt x="114" y="1377"/>
                  </a:lnTo>
                  <a:lnTo>
                    <a:pt x="80" y="1179"/>
                  </a:lnTo>
                  <a:lnTo>
                    <a:pt x="49" y="975"/>
                  </a:lnTo>
                  <a:lnTo>
                    <a:pt x="22" y="769"/>
                  </a:lnTo>
                  <a:lnTo>
                    <a:pt x="0" y="558"/>
                  </a:lnTo>
                  <a:close/>
                </a:path>
              </a:pathLst>
            </a:custGeom>
            <a:solidFill>
              <a:srgbClr val="007CC3"/>
            </a:solidFill>
            <a:ln w="9525">
              <a:noFill/>
              <a:round/>
              <a:headEnd/>
              <a:tailEnd/>
            </a:ln>
            <a:effectLst>
              <a:outerShdw blurRad="44450" dist="27940" dir="5400000" algn="ctr">
                <a:srgbClr val="000000">
                  <a:alpha val="32000"/>
                </a:srgbClr>
              </a:outerShdw>
            </a:effectLst>
            <a:sp3d>
              <a:bevelT w="190500" h="38100"/>
            </a:sp3d>
          </p:spPr>
          <p:txBody>
            <a:bodyPr/>
            <a:lstStyle/>
            <a:p>
              <a:pPr>
                <a:defRPr/>
              </a:pPr>
              <a:endParaRPr lang="en-US" sz="1800" b="0">
                <a:latin typeface="Arial" charset="0"/>
                <a:cs typeface="Arial" charset="0"/>
              </a:endParaRPr>
            </a:p>
          </p:txBody>
        </p:sp>
        <p:sp>
          <p:nvSpPr>
            <p:cNvPr id="7" name="Freeform 6"/>
            <p:cNvSpPr>
              <a:spLocks/>
            </p:cNvSpPr>
            <p:nvPr/>
          </p:nvSpPr>
          <p:spPr bwMode="auto">
            <a:xfrm>
              <a:off x="0" y="2646366"/>
              <a:ext cx="2508250" cy="2262188"/>
            </a:xfrm>
            <a:custGeom>
              <a:avLst/>
              <a:gdLst/>
              <a:ahLst/>
              <a:cxnLst>
                <a:cxn ang="0">
                  <a:pos x="562" y="11097"/>
                </a:cxn>
                <a:cxn ang="0">
                  <a:pos x="1496" y="11293"/>
                </a:cxn>
                <a:cxn ang="0">
                  <a:pos x="2506" y="11381"/>
                </a:cxn>
                <a:cxn ang="0">
                  <a:pos x="3558" y="11339"/>
                </a:cxn>
                <a:cxn ang="0">
                  <a:pos x="4615" y="11149"/>
                </a:cxn>
                <a:cxn ang="0">
                  <a:pos x="5641" y="10787"/>
                </a:cxn>
                <a:cxn ang="0">
                  <a:pos x="6599" y="10234"/>
                </a:cxn>
                <a:cxn ang="0">
                  <a:pos x="7454" y="9469"/>
                </a:cxn>
                <a:cxn ang="0">
                  <a:pos x="8169" y="8471"/>
                </a:cxn>
                <a:cxn ang="0">
                  <a:pos x="8707" y="7219"/>
                </a:cxn>
                <a:cxn ang="0">
                  <a:pos x="9035" y="5693"/>
                </a:cxn>
                <a:cxn ang="0">
                  <a:pos x="9087" y="5114"/>
                </a:cxn>
                <a:cxn ang="0">
                  <a:pos x="9076" y="4549"/>
                </a:cxn>
                <a:cxn ang="0">
                  <a:pos x="9000" y="3995"/>
                </a:cxn>
                <a:cxn ang="0">
                  <a:pos x="8860" y="3453"/>
                </a:cxn>
                <a:cxn ang="0">
                  <a:pos x="8655" y="2920"/>
                </a:cxn>
                <a:cxn ang="0">
                  <a:pos x="8387" y="2394"/>
                </a:cxn>
                <a:cxn ang="0">
                  <a:pos x="8053" y="1875"/>
                </a:cxn>
                <a:cxn ang="0">
                  <a:pos x="7653" y="1360"/>
                </a:cxn>
                <a:cxn ang="0">
                  <a:pos x="7188" y="849"/>
                </a:cxn>
                <a:cxn ang="0">
                  <a:pos x="6659" y="340"/>
                </a:cxn>
                <a:cxn ang="0">
                  <a:pos x="6120" y="121"/>
                </a:cxn>
                <a:cxn ang="0">
                  <a:pos x="5686" y="500"/>
                </a:cxn>
                <a:cxn ang="0">
                  <a:pos x="5278" y="904"/>
                </a:cxn>
                <a:cxn ang="0">
                  <a:pos x="4902" y="1337"/>
                </a:cxn>
                <a:cxn ang="0">
                  <a:pos x="4560" y="1802"/>
                </a:cxn>
                <a:cxn ang="0">
                  <a:pos x="4260" y="2299"/>
                </a:cxn>
                <a:cxn ang="0">
                  <a:pos x="4003" y="2833"/>
                </a:cxn>
                <a:cxn ang="0">
                  <a:pos x="3797" y="3408"/>
                </a:cxn>
                <a:cxn ang="0">
                  <a:pos x="3645" y="4023"/>
                </a:cxn>
                <a:cxn ang="0">
                  <a:pos x="3553" y="4684"/>
                </a:cxn>
                <a:cxn ang="0">
                  <a:pos x="3525" y="5390"/>
                </a:cxn>
                <a:cxn ang="0">
                  <a:pos x="3709" y="6751"/>
                </a:cxn>
                <a:cxn ang="0">
                  <a:pos x="4195" y="8156"/>
                </a:cxn>
                <a:cxn ang="0">
                  <a:pos x="4903" y="9268"/>
                </a:cxn>
                <a:cxn ang="0">
                  <a:pos x="5781" y="10113"/>
                </a:cxn>
                <a:cxn ang="0">
                  <a:pos x="6782" y="10722"/>
                </a:cxn>
                <a:cxn ang="0">
                  <a:pos x="7858" y="11120"/>
                </a:cxn>
                <a:cxn ang="0">
                  <a:pos x="8957" y="11336"/>
                </a:cxn>
                <a:cxn ang="0">
                  <a:pos x="10035" y="11398"/>
                </a:cxn>
                <a:cxn ang="0">
                  <a:pos x="11041" y="11335"/>
                </a:cxn>
                <a:cxn ang="0">
                  <a:pos x="11926" y="11174"/>
                </a:cxn>
                <a:cxn ang="0">
                  <a:pos x="12640" y="10941"/>
                </a:cxn>
                <a:cxn ang="0">
                  <a:pos x="12223" y="8997"/>
                </a:cxn>
                <a:cxn ang="0">
                  <a:pos x="11331" y="7434"/>
                </a:cxn>
                <a:cxn ang="0">
                  <a:pos x="10074" y="6258"/>
                </a:cxn>
                <a:cxn ang="0">
                  <a:pos x="8560" y="5477"/>
                </a:cxn>
                <a:cxn ang="0">
                  <a:pos x="6899" y="5100"/>
                </a:cxn>
                <a:cxn ang="0">
                  <a:pos x="5201" y="5133"/>
                </a:cxn>
                <a:cxn ang="0">
                  <a:pos x="3575" y="5582"/>
                </a:cxn>
                <a:cxn ang="0">
                  <a:pos x="2131" y="6456"/>
                </a:cxn>
                <a:cxn ang="0">
                  <a:pos x="978" y="7761"/>
                </a:cxn>
                <a:cxn ang="0">
                  <a:pos x="225" y="9505"/>
                </a:cxn>
              </a:cxnLst>
              <a:rect l="0" t="0" r="r" b="b"/>
              <a:pathLst>
                <a:path w="12640" h="11398">
                  <a:moveTo>
                    <a:pt x="0" y="10916"/>
                  </a:moveTo>
                  <a:lnTo>
                    <a:pt x="273" y="11011"/>
                  </a:lnTo>
                  <a:lnTo>
                    <a:pt x="562" y="11097"/>
                  </a:lnTo>
                  <a:lnTo>
                    <a:pt x="862" y="11173"/>
                  </a:lnTo>
                  <a:lnTo>
                    <a:pt x="1174" y="11238"/>
                  </a:lnTo>
                  <a:lnTo>
                    <a:pt x="1496" y="11293"/>
                  </a:lnTo>
                  <a:lnTo>
                    <a:pt x="1826" y="11335"/>
                  </a:lnTo>
                  <a:lnTo>
                    <a:pt x="2163" y="11365"/>
                  </a:lnTo>
                  <a:lnTo>
                    <a:pt x="2506" y="11381"/>
                  </a:lnTo>
                  <a:lnTo>
                    <a:pt x="2855" y="11383"/>
                  </a:lnTo>
                  <a:lnTo>
                    <a:pt x="3205" y="11369"/>
                  </a:lnTo>
                  <a:lnTo>
                    <a:pt x="3558" y="11339"/>
                  </a:lnTo>
                  <a:lnTo>
                    <a:pt x="3912" y="11293"/>
                  </a:lnTo>
                  <a:lnTo>
                    <a:pt x="4265" y="11230"/>
                  </a:lnTo>
                  <a:lnTo>
                    <a:pt x="4615" y="11149"/>
                  </a:lnTo>
                  <a:lnTo>
                    <a:pt x="4963" y="11048"/>
                  </a:lnTo>
                  <a:lnTo>
                    <a:pt x="5305" y="10928"/>
                  </a:lnTo>
                  <a:lnTo>
                    <a:pt x="5641" y="10787"/>
                  </a:lnTo>
                  <a:lnTo>
                    <a:pt x="5969" y="10625"/>
                  </a:lnTo>
                  <a:lnTo>
                    <a:pt x="6290" y="10440"/>
                  </a:lnTo>
                  <a:lnTo>
                    <a:pt x="6599" y="10234"/>
                  </a:lnTo>
                  <a:lnTo>
                    <a:pt x="6898" y="10003"/>
                  </a:lnTo>
                  <a:lnTo>
                    <a:pt x="7183" y="9749"/>
                  </a:lnTo>
                  <a:lnTo>
                    <a:pt x="7454" y="9469"/>
                  </a:lnTo>
                  <a:lnTo>
                    <a:pt x="7709" y="9163"/>
                  </a:lnTo>
                  <a:lnTo>
                    <a:pt x="7948" y="8830"/>
                  </a:lnTo>
                  <a:lnTo>
                    <a:pt x="8169" y="8471"/>
                  </a:lnTo>
                  <a:lnTo>
                    <a:pt x="8370" y="8082"/>
                  </a:lnTo>
                  <a:lnTo>
                    <a:pt x="8550" y="7665"/>
                  </a:lnTo>
                  <a:lnTo>
                    <a:pt x="8707" y="7219"/>
                  </a:lnTo>
                  <a:lnTo>
                    <a:pt x="8842" y="6742"/>
                  </a:lnTo>
                  <a:lnTo>
                    <a:pt x="8951" y="6233"/>
                  </a:lnTo>
                  <a:lnTo>
                    <a:pt x="9035" y="5693"/>
                  </a:lnTo>
                  <a:lnTo>
                    <a:pt x="9059" y="5498"/>
                  </a:lnTo>
                  <a:lnTo>
                    <a:pt x="9077" y="5305"/>
                  </a:lnTo>
                  <a:lnTo>
                    <a:pt x="9087" y="5114"/>
                  </a:lnTo>
                  <a:lnTo>
                    <a:pt x="9090" y="4924"/>
                  </a:lnTo>
                  <a:lnTo>
                    <a:pt x="9086" y="4736"/>
                  </a:lnTo>
                  <a:lnTo>
                    <a:pt x="9076" y="4549"/>
                  </a:lnTo>
                  <a:lnTo>
                    <a:pt x="9057" y="4363"/>
                  </a:lnTo>
                  <a:lnTo>
                    <a:pt x="9032" y="4179"/>
                  </a:lnTo>
                  <a:lnTo>
                    <a:pt x="9000" y="3995"/>
                  </a:lnTo>
                  <a:lnTo>
                    <a:pt x="8960" y="3813"/>
                  </a:lnTo>
                  <a:lnTo>
                    <a:pt x="8914" y="3632"/>
                  </a:lnTo>
                  <a:lnTo>
                    <a:pt x="8860" y="3453"/>
                  </a:lnTo>
                  <a:lnTo>
                    <a:pt x="8799" y="3274"/>
                  </a:lnTo>
                  <a:lnTo>
                    <a:pt x="8731" y="3096"/>
                  </a:lnTo>
                  <a:lnTo>
                    <a:pt x="8655" y="2920"/>
                  </a:lnTo>
                  <a:lnTo>
                    <a:pt x="8573" y="2744"/>
                  </a:lnTo>
                  <a:lnTo>
                    <a:pt x="8483" y="2568"/>
                  </a:lnTo>
                  <a:lnTo>
                    <a:pt x="8387" y="2394"/>
                  </a:lnTo>
                  <a:lnTo>
                    <a:pt x="8282" y="2220"/>
                  </a:lnTo>
                  <a:lnTo>
                    <a:pt x="8171" y="2048"/>
                  </a:lnTo>
                  <a:lnTo>
                    <a:pt x="8053" y="1875"/>
                  </a:lnTo>
                  <a:lnTo>
                    <a:pt x="7926" y="1703"/>
                  </a:lnTo>
                  <a:lnTo>
                    <a:pt x="7793" y="1532"/>
                  </a:lnTo>
                  <a:lnTo>
                    <a:pt x="7653" y="1360"/>
                  </a:lnTo>
                  <a:lnTo>
                    <a:pt x="7506" y="1190"/>
                  </a:lnTo>
                  <a:lnTo>
                    <a:pt x="7351" y="1019"/>
                  </a:lnTo>
                  <a:lnTo>
                    <a:pt x="7188" y="849"/>
                  </a:lnTo>
                  <a:lnTo>
                    <a:pt x="7019" y="680"/>
                  </a:lnTo>
                  <a:lnTo>
                    <a:pt x="6843" y="509"/>
                  </a:lnTo>
                  <a:lnTo>
                    <a:pt x="6659" y="340"/>
                  </a:lnTo>
                  <a:lnTo>
                    <a:pt x="6467" y="169"/>
                  </a:lnTo>
                  <a:lnTo>
                    <a:pt x="6269" y="0"/>
                  </a:lnTo>
                  <a:lnTo>
                    <a:pt x="6120" y="121"/>
                  </a:lnTo>
                  <a:lnTo>
                    <a:pt x="5972" y="244"/>
                  </a:lnTo>
                  <a:lnTo>
                    <a:pt x="5827" y="371"/>
                  </a:lnTo>
                  <a:lnTo>
                    <a:pt x="5686" y="500"/>
                  </a:lnTo>
                  <a:lnTo>
                    <a:pt x="5547" y="632"/>
                  </a:lnTo>
                  <a:lnTo>
                    <a:pt x="5411" y="766"/>
                  </a:lnTo>
                  <a:lnTo>
                    <a:pt x="5278" y="904"/>
                  </a:lnTo>
                  <a:lnTo>
                    <a:pt x="5149" y="1045"/>
                  </a:lnTo>
                  <a:lnTo>
                    <a:pt x="5023" y="1190"/>
                  </a:lnTo>
                  <a:lnTo>
                    <a:pt x="4902" y="1337"/>
                  </a:lnTo>
                  <a:lnTo>
                    <a:pt x="4783" y="1488"/>
                  </a:lnTo>
                  <a:lnTo>
                    <a:pt x="4669" y="1643"/>
                  </a:lnTo>
                  <a:lnTo>
                    <a:pt x="4560" y="1802"/>
                  </a:lnTo>
                  <a:lnTo>
                    <a:pt x="4456" y="1964"/>
                  </a:lnTo>
                  <a:lnTo>
                    <a:pt x="4355" y="2129"/>
                  </a:lnTo>
                  <a:lnTo>
                    <a:pt x="4260" y="2299"/>
                  </a:lnTo>
                  <a:lnTo>
                    <a:pt x="4169" y="2473"/>
                  </a:lnTo>
                  <a:lnTo>
                    <a:pt x="4083" y="2652"/>
                  </a:lnTo>
                  <a:lnTo>
                    <a:pt x="4003" y="2833"/>
                  </a:lnTo>
                  <a:lnTo>
                    <a:pt x="3929" y="3020"/>
                  </a:lnTo>
                  <a:lnTo>
                    <a:pt x="3860" y="3212"/>
                  </a:lnTo>
                  <a:lnTo>
                    <a:pt x="3797" y="3408"/>
                  </a:lnTo>
                  <a:lnTo>
                    <a:pt x="3741" y="3608"/>
                  </a:lnTo>
                  <a:lnTo>
                    <a:pt x="3690" y="3813"/>
                  </a:lnTo>
                  <a:lnTo>
                    <a:pt x="3645" y="4023"/>
                  </a:lnTo>
                  <a:lnTo>
                    <a:pt x="3608" y="4238"/>
                  </a:lnTo>
                  <a:lnTo>
                    <a:pt x="3577" y="4458"/>
                  </a:lnTo>
                  <a:lnTo>
                    <a:pt x="3553" y="4684"/>
                  </a:lnTo>
                  <a:lnTo>
                    <a:pt x="3536" y="4913"/>
                  </a:lnTo>
                  <a:lnTo>
                    <a:pt x="3527" y="5149"/>
                  </a:lnTo>
                  <a:lnTo>
                    <a:pt x="3525" y="5390"/>
                  </a:lnTo>
                  <a:lnTo>
                    <a:pt x="3531" y="5637"/>
                  </a:lnTo>
                  <a:lnTo>
                    <a:pt x="3604" y="6213"/>
                  </a:lnTo>
                  <a:lnTo>
                    <a:pt x="3709" y="6751"/>
                  </a:lnTo>
                  <a:lnTo>
                    <a:pt x="3843" y="7254"/>
                  </a:lnTo>
                  <a:lnTo>
                    <a:pt x="4006" y="7722"/>
                  </a:lnTo>
                  <a:lnTo>
                    <a:pt x="4195" y="8156"/>
                  </a:lnTo>
                  <a:lnTo>
                    <a:pt x="4409" y="8558"/>
                  </a:lnTo>
                  <a:lnTo>
                    <a:pt x="4645" y="8928"/>
                  </a:lnTo>
                  <a:lnTo>
                    <a:pt x="4903" y="9268"/>
                  </a:lnTo>
                  <a:lnTo>
                    <a:pt x="5179" y="9578"/>
                  </a:lnTo>
                  <a:lnTo>
                    <a:pt x="5472" y="9860"/>
                  </a:lnTo>
                  <a:lnTo>
                    <a:pt x="5781" y="10113"/>
                  </a:lnTo>
                  <a:lnTo>
                    <a:pt x="6103" y="10341"/>
                  </a:lnTo>
                  <a:lnTo>
                    <a:pt x="6437" y="10543"/>
                  </a:lnTo>
                  <a:lnTo>
                    <a:pt x="6782" y="10722"/>
                  </a:lnTo>
                  <a:lnTo>
                    <a:pt x="7134" y="10876"/>
                  </a:lnTo>
                  <a:lnTo>
                    <a:pt x="7493" y="11009"/>
                  </a:lnTo>
                  <a:lnTo>
                    <a:pt x="7858" y="11120"/>
                  </a:lnTo>
                  <a:lnTo>
                    <a:pt x="8224" y="11211"/>
                  </a:lnTo>
                  <a:lnTo>
                    <a:pt x="8591" y="11283"/>
                  </a:lnTo>
                  <a:lnTo>
                    <a:pt x="8957" y="11336"/>
                  </a:lnTo>
                  <a:lnTo>
                    <a:pt x="9321" y="11373"/>
                  </a:lnTo>
                  <a:lnTo>
                    <a:pt x="9682" y="11393"/>
                  </a:lnTo>
                  <a:lnTo>
                    <a:pt x="10035" y="11398"/>
                  </a:lnTo>
                  <a:lnTo>
                    <a:pt x="10381" y="11390"/>
                  </a:lnTo>
                  <a:lnTo>
                    <a:pt x="10716" y="11369"/>
                  </a:lnTo>
                  <a:lnTo>
                    <a:pt x="11041" y="11335"/>
                  </a:lnTo>
                  <a:lnTo>
                    <a:pt x="11351" y="11291"/>
                  </a:lnTo>
                  <a:lnTo>
                    <a:pt x="11647" y="11236"/>
                  </a:lnTo>
                  <a:lnTo>
                    <a:pt x="11926" y="11174"/>
                  </a:lnTo>
                  <a:lnTo>
                    <a:pt x="12185" y="11102"/>
                  </a:lnTo>
                  <a:lnTo>
                    <a:pt x="12424" y="11025"/>
                  </a:lnTo>
                  <a:lnTo>
                    <a:pt x="12640" y="10941"/>
                  </a:lnTo>
                  <a:lnTo>
                    <a:pt x="12562" y="10251"/>
                  </a:lnTo>
                  <a:lnTo>
                    <a:pt x="12421" y="9603"/>
                  </a:lnTo>
                  <a:lnTo>
                    <a:pt x="12223" y="8997"/>
                  </a:lnTo>
                  <a:lnTo>
                    <a:pt x="11973" y="8433"/>
                  </a:lnTo>
                  <a:lnTo>
                    <a:pt x="11675" y="7912"/>
                  </a:lnTo>
                  <a:lnTo>
                    <a:pt x="11331" y="7434"/>
                  </a:lnTo>
                  <a:lnTo>
                    <a:pt x="10947" y="6998"/>
                  </a:lnTo>
                  <a:lnTo>
                    <a:pt x="10527" y="6607"/>
                  </a:lnTo>
                  <a:lnTo>
                    <a:pt x="10074" y="6258"/>
                  </a:lnTo>
                  <a:lnTo>
                    <a:pt x="9592" y="5953"/>
                  </a:lnTo>
                  <a:lnTo>
                    <a:pt x="9086" y="5694"/>
                  </a:lnTo>
                  <a:lnTo>
                    <a:pt x="8560" y="5477"/>
                  </a:lnTo>
                  <a:lnTo>
                    <a:pt x="8016" y="5307"/>
                  </a:lnTo>
                  <a:lnTo>
                    <a:pt x="7462" y="5181"/>
                  </a:lnTo>
                  <a:lnTo>
                    <a:pt x="6899" y="5100"/>
                  </a:lnTo>
                  <a:lnTo>
                    <a:pt x="6331" y="5065"/>
                  </a:lnTo>
                  <a:lnTo>
                    <a:pt x="5764" y="5075"/>
                  </a:lnTo>
                  <a:lnTo>
                    <a:pt x="5201" y="5133"/>
                  </a:lnTo>
                  <a:lnTo>
                    <a:pt x="4645" y="5235"/>
                  </a:lnTo>
                  <a:lnTo>
                    <a:pt x="4102" y="5385"/>
                  </a:lnTo>
                  <a:lnTo>
                    <a:pt x="3575" y="5582"/>
                  </a:lnTo>
                  <a:lnTo>
                    <a:pt x="3067" y="5825"/>
                  </a:lnTo>
                  <a:lnTo>
                    <a:pt x="2585" y="6116"/>
                  </a:lnTo>
                  <a:lnTo>
                    <a:pt x="2131" y="6456"/>
                  </a:lnTo>
                  <a:lnTo>
                    <a:pt x="1708" y="6843"/>
                  </a:lnTo>
                  <a:lnTo>
                    <a:pt x="1322" y="7278"/>
                  </a:lnTo>
                  <a:lnTo>
                    <a:pt x="978" y="7761"/>
                  </a:lnTo>
                  <a:lnTo>
                    <a:pt x="677" y="8294"/>
                  </a:lnTo>
                  <a:lnTo>
                    <a:pt x="424" y="8875"/>
                  </a:lnTo>
                  <a:lnTo>
                    <a:pt x="225" y="9505"/>
                  </a:lnTo>
                  <a:lnTo>
                    <a:pt x="82" y="10186"/>
                  </a:lnTo>
                  <a:lnTo>
                    <a:pt x="0" y="10916"/>
                  </a:lnTo>
                  <a:close/>
                </a:path>
              </a:pathLst>
            </a:custGeom>
            <a:solidFill>
              <a:srgbClr val="56BBED"/>
            </a:solidFill>
            <a:ln w="9525">
              <a:noFill/>
              <a:round/>
              <a:headEnd/>
              <a:tailEnd/>
            </a:ln>
            <a:effectLst>
              <a:outerShdw blurRad="44450" dist="27940" dir="5400000" algn="ctr">
                <a:srgbClr val="000000">
                  <a:alpha val="32000"/>
                </a:srgbClr>
              </a:outerShdw>
            </a:effectLst>
            <a:sp3d>
              <a:bevelT w="190500" h="38100"/>
            </a:sp3d>
          </p:spPr>
          <p:txBody>
            <a:bodyPr/>
            <a:lstStyle/>
            <a:p>
              <a:pPr>
                <a:defRPr/>
              </a:pPr>
              <a:endParaRPr lang="en-US" sz="1800" b="0">
                <a:latin typeface="Arial" charset="0"/>
                <a:cs typeface="Arial" charset="0"/>
              </a:endParaRPr>
            </a:p>
          </p:txBody>
        </p:sp>
      </p:grpSp>
      <p:sp>
        <p:nvSpPr>
          <p:cNvPr id="1064" name="Text Box 40"/>
          <p:cNvSpPr txBox="1">
            <a:spLocks noChangeArrowheads="1"/>
          </p:cNvSpPr>
          <p:nvPr userDrawn="1"/>
        </p:nvSpPr>
        <p:spPr bwMode="auto">
          <a:xfrm>
            <a:off x="7620000" y="1127125"/>
            <a:ext cx="1390650" cy="260350"/>
          </a:xfrm>
          <a:prstGeom prst="rect">
            <a:avLst/>
          </a:prstGeom>
          <a:noFill/>
          <a:ln w="9525">
            <a:noFill/>
            <a:miter lim="800000"/>
            <a:headEnd/>
            <a:tailEnd/>
          </a:ln>
          <a:effectLst/>
        </p:spPr>
        <p:txBody>
          <a:bodyPr>
            <a:spAutoFit/>
          </a:bodyPr>
          <a:lstStyle/>
          <a:p>
            <a:pPr>
              <a:defRPr/>
            </a:pPr>
            <a:r>
              <a:rPr lang="en-US" sz="1100" b="0" i="1">
                <a:latin typeface="Arial" charset="0"/>
              </a:rPr>
              <a:t>SEE University</a:t>
            </a:r>
          </a:p>
        </p:txBody>
      </p:sp>
      <p:pic>
        <p:nvPicPr>
          <p:cNvPr id="1034" name="Picture 2" descr="C:\Documents and Settings\alessandro.venturin\Desktop\loghi\logo IEH.jpg"/>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304800" y="6299200"/>
            <a:ext cx="1465263"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3"/>
          <p:cNvSpPr txBox="1">
            <a:spLocks noChangeArrowheads="1"/>
          </p:cNvSpPr>
          <p:nvPr userDrawn="1"/>
        </p:nvSpPr>
        <p:spPr bwMode="auto">
          <a:xfrm>
            <a:off x="2598738" y="6237288"/>
            <a:ext cx="2011362" cy="608012"/>
          </a:xfrm>
          <a:prstGeom prst="rect">
            <a:avLst/>
          </a:prstGeom>
          <a:noFill/>
          <a:ln w="9525">
            <a:noFill/>
            <a:miter lim="800000"/>
            <a:headEnd/>
            <a:tailEnd/>
          </a:ln>
        </p:spPr>
        <p:txBody>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altLang="zh-CN" sz="1200" b="0">
                <a:solidFill>
                  <a:srgbClr val="B4935B"/>
                </a:solidFill>
                <a:latin typeface="StobiSerif Regular"/>
                <a:ea typeface="SimSun" pitchFamily="2" charset="-122"/>
              </a:rPr>
              <a:t>Republic of Macedonia</a:t>
            </a:r>
          </a:p>
          <a:p>
            <a:pPr eaLnBrk="1" hangingPunct="1"/>
            <a:r>
              <a:rPr lang="it-IT" altLang="zh-CN" sz="1200">
                <a:solidFill>
                  <a:srgbClr val="B4935B"/>
                </a:solidFill>
                <a:latin typeface="StobiSerif Regular"/>
                <a:ea typeface="SimSun" pitchFamily="2" charset="-122"/>
              </a:rPr>
              <a:t>Ministry of Environment</a:t>
            </a:r>
          </a:p>
          <a:p>
            <a:pPr eaLnBrk="1" hangingPunct="1"/>
            <a:r>
              <a:rPr lang="it-IT" altLang="zh-CN" sz="1200">
                <a:solidFill>
                  <a:srgbClr val="B4935B"/>
                </a:solidFill>
                <a:latin typeface="StobiSerif Regular"/>
                <a:ea typeface="SimSun" pitchFamily="2" charset="-122"/>
              </a:rPr>
              <a:t>and Physical Planning</a:t>
            </a:r>
            <a:endParaRPr lang="it-IT" sz="2000"/>
          </a:p>
        </p:txBody>
      </p:sp>
      <p:pic>
        <p:nvPicPr>
          <p:cNvPr id="1036" name="Picture 2" descr="Grbot-na-RM_new"/>
          <p:cNvPicPr>
            <a:picLocks noChangeAspect="1" noChangeArrowheads="1"/>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2124075" y="6342063"/>
            <a:ext cx="42862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80" r:id="rId1"/>
    <p:sldLayoutId id="2147483781"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ransition>
    <p:fade/>
  </p:transition>
  <p:timing>
    <p:tnLst>
      <p:par>
        <p:cTn id="1" dur="indefinite" restart="never" nodeType="tmRoot"/>
      </p:par>
    </p:tnLst>
  </p:timing>
  <p:hf hdr="0" ftr="0" dt="0"/>
  <p:txStyles>
    <p:titleStyle>
      <a:lvl1pPr algn="ctr" rtl="0" eaLnBrk="0" fontAlgn="base" hangingPunct="0">
        <a:spcBef>
          <a:spcPct val="0"/>
        </a:spcBef>
        <a:spcAft>
          <a:spcPct val="0"/>
        </a:spcAft>
        <a:defRPr sz="3200" b="1">
          <a:solidFill>
            <a:srgbClr val="0099CC"/>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200" b="1">
          <a:solidFill>
            <a:srgbClr val="0099CC"/>
          </a:solidFill>
          <a:effectLst>
            <a:outerShdw blurRad="38100" dist="38100" dir="2700000" algn="tl">
              <a:srgbClr val="C0C0C0"/>
            </a:outerShdw>
          </a:effectLst>
          <a:latin typeface="Arial" charset="0"/>
        </a:defRPr>
      </a:lvl2pPr>
      <a:lvl3pPr algn="ctr" rtl="0" eaLnBrk="0" fontAlgn="base" hangingPunct="0">
        <a:spcBef>
          <a:spcPct val="0"/>
        </a:spcBef>
        <a:spcAft>
          <a:spcPct val="0"/>
        </a:spcAft>
        <a:defRPr sz="3200" b="1">
          <a:solidFill>
            <a:srgbClr val="0099CC"/>
          </a:solidFill>
          <a:effectLst>
            <a:outerShdw blurRad="38100" dist="38100" dir="2700000" algn="tl">
              <a:srgbClr val="C0C0C0"/>
            </a:outerShdw>
          </a:effectLst>
          <a:latin typeface="Arial" charset="0"/>
        </a:defRPr>
      </a:lvl3pPr>
      <a:lvl4pPr algn="ctr" rtl="0" eaLnBrk="0" fontAlgn="base" hangingPunct="0">
        <a:spcBef>
          <a:spcPct val="0"/>
        </a:spcBef>
        <a:spcAft>
          <a:spcPct val="0"/>
        </a:spcAft>
        <a:defRPr sz="3200" b="1">
          <a:solidFill>
            <a:srgbClr val="0099CC"/>
          </a:solidFill>
          <a:effectLst>
            <a:outerShdw blurRad="38100" dist="38100" dir="2700000" algn="tl">
              <a:srgbClr val="C0C0C0"/>
            </a:outerShdw>
          </a:effectLst>
          <a:latin typeface="Arial" charset="0"/>
        </a:defRPr>
      </a:lvl4pPr>
      <a:lvl5pPr algn="ctr" rtl="0" eaLnBrk="0" fontAlgn="base" hangingPunct="0">
        <a:spcBef>
          <a:spcPct val="0"/>
        </a:spcBef>
        <a:spcAft>
          <a:spcPct val="0"/>
        </a:spcAft>
        <a:defRPr sz="3200" b="1">
          <a:solidFill>
            <a:srgbClr val="0099CC"/>
          </a:solidFill>
          <a:effectLst>
            <a:outerShdw blurRad="38100" dist="38100" dir="2700000" algn="tl">
              <a:srgbClr val="C0C0C0"/>
            </a:outerShdw>
          </a:effectLst>
          <a:latin typeface="Arial" charset="0"/>
        </a:defRPr>
      </a:lvl5pPr>
      <a:lvl6pPr marL="457200" algn="ctr" rtl="0" fontAlgn="base">
        <a:spcBef>
          <a:spcPct val="0"/>
        </a:spcBef>
        <a:spcAft>
          <a:spcPct val="0"/>
        </a:spcAft>
        <a:defRPr sz="3200" b="1">
          <a:solidFill>
            <a:srgbClr val="FF6600"/>
          </a:solidFill>
          <a:effectLst>
            <a:outerShdw blurRad="38100" dist="38100" dir="2700000" algn="tl">
              <a:srgbClr val="C0C0C0"/>
            </a:outerShdw>
          </a:effectLst>
          <a:latin typeface="Arial" charset="0"/>
        </a:defRPr>
      </a:lvl6pPr>
      <a:lvl7pPr marL="914400" algn="ctr" rtl="0" fontAlgn="base">
        <a:spcBef>
          <a:spcPct val="0"/>
        </a:spcBef>
        <a:spcAft>
          <a:spcPct val="0"/>
        </a:spcAft>
        <a:defRPr sz="3200" b="1">
          <a:solidFill>
            <a:srgbClr val="FF6600"/>
          </a:solidFill>
          <a:effectLst>
            <a:outerShdw blurRad="38100" dist="38100" dir="2700000" algn="tl">
              <a:srgbClr val="C0C0C0"/>
            </a:outerShdw>
          </a:effectLst>
          <a:latin typeface="Arial" charset="0"/>
        </a:defRPr>
      </a:lvl7pPr>
      <a:lvl8pPr marL="1371600" algn="ctr" rtl="0" fontAlgn="base">
        <a:spcBef>
          <a:spcPct val="0"/>
        </a:spcBef>
        <a:spcAft>
          <a:spcPct val="0"/>
        </a:spcAft>
        <a:defRPr sz="3200" b="1">
          <a:solidFill>
            <a:srgbClr val="FF6600"/>
          </a:solidFill>
          <a:effectLst>
            <a:outerShdw blurRad="38100" dist="38100" dir="2700000" algn="tl">
              <a:srgbClr val="C0C0C0"/>
            </a:outerShdw>
          </a:effectLst>
          <a:latin typeface="Arial" charset="0"/>
        </a:defRPr>
      </a:lvl8pPr>
      <a:lvl9pPr marL="1828800" algn="ctr" rtl="0" fontAlgn="base">
        <a:spcBef>
          <a:spcPct val="0"/>
        </a:spcBef>
        <a:spcAft>
          <a:spcPct val="0"/>
        </a:spcAft>
        <a:defRPr sz="3200" b="1">
          <a:solidFill>
            <a:srgbClr val="FF6600"/>
          </a:solidFill>
          <a:effectLst>
            <a:outerShdw blurRad="38100" dist="38100" dir="2700000" algn="tl">
              <a:srgbClr val="C0C0C0"/>
            </a:outerShdw>
          </a:effectLst>
          <a:latin typeface="Arial" charset="0"/>
        </a:defRPr>
      </a:lvl9pPr>
    </p:titleStyle>
    <p:bodyStyle>
      <a:lvl1pPr marL="342900" indent="-342900" algn="just" rtl="0" eaLnBrk="0" fontAlgn="base" hangingPunct="0">
        <a:spcBef>
          <a:spcPct val="20000"/>
        </a:spcBef>
        <a:spcAft>
          <a:spcPct val="0"/>
        </a:spcAft>
        <a:defRPr sz="2400">
          <a:solidFill>
            <a:schemeClr val="tx1"/>
          </a:solidFill>
          <a:latin typeface="+mn-lt"/>
          <a:ea typeface="+mn-ea"/>
          <a:cs typeface="+mn-cs"/>
        </a:defRPr>
      </a:lvl1pPr>
      <a:lvl2pPr marL="457200" indent="-277813" algn="just" rtl="0" eaLnBrk="0" fontAlgn="base" hangingPunct="0">
        <a:spcBef>
          <a:spcPct val="20000"/>
        </a:spcBef>
        <a:spcAft>
          <a:spcPct val="0"/>
        </a:spcAft>
        <a:buSzPct val="70000"/>
        <a:buBlip>
          <a:blip r:embed="rId18"/>
        </a:buBlip>
        <a:defRPr sz="2400">
          <a:solidFill>
            <a:schemeClr val="tx1"/>
          </a:solidFill>
          <a:latin typeface="+mn-lt"/>
        </a:defRPr>
      </a:lvl2pPr>
      <a:lvl3pPr marL="914400" indent="-277813" algn="just" rtl="0" eaLnBrk="0" fontAlgn="base" hangingPunct="0">
        <a:spcBef>
          <a:spcPct val="20000"/>
        </a:spcBef>
        <a:spcAft>
          <a:spcPct val="0"/>
        </a:spcAft>
        <a:buClr>
          <a:srgbClr val="FF3300"/>
        </a:buClr>
        <a:buSzPct val="75000"/>
        <a:buFont typeface="Wingdings" pitchFamily="2" charset="2"/>
        <a:buBlip>
          <a:blip r:embed="rId19"/>
        </a:buBlip>
        <a:defRPr sz="2000">
          <a:solidFill>
            <a:schemeClr val="tx1"/>
          </a:solidFill>
          <a:latin typeface="+mn-lt"/>
        </a:defRPr>
      </a:lvl3pPr>
      <a:lvl4pPr marL="1357313" indent="-263525" algn="just" rtl="0" eaLnBrk="0" fontAlgn="base" hangingPunct="0">
        <a:spcBef>
          <a:spcPct val="20000"/>
        </a:spcBef>
        <a:spcAft>
          <a:spcPct val="0"/>
        </a:spcAft>
        <a:buChar char="–"/>
        <a:defRPr sz="2000">
          <a:solidFill>
            <a:schemeClr val="tx1"/>
          </a:solidFill>
          <a:latin typeface="+mn-lt"/>
        </a:defRPr>
      </a:lvl4pPr>
      <a:lvl5pPr marL="1801813" indent="-265113" algn="just" rtl="0" eaLnBrk="0" fontAlgn="base" hangingPunct="0">
        <a:spcBef>
          <a:spcPct val="20000"/>
        </a:spcBef>
        <a:spcAft>
          <a:spcPct val="0"/>
        </a:spcAft>
        <a:buChar char="»"/>
        <a:defRPr sz="2000">
          <a:solidFill>
            <a:schemeClr val="tx1"/>
          </a:solidFill>
          <a:latin typeface="+mn-lt"/>
        </a:defRPr>
      </a:lvl5pPr>
      <a:lvl6pPr marL="2259013" indent="-265113" algn="just" rtl="0" fontAlgn="base">
        <a:spcBef>
          <a:spcPct val="20000"/>
        </a:spcBef>
        <a:spcAft>
          <a:spcPct val="0"/>
        </a:spcAft>
        <a:buChar char="»"/>
        <a:defRPr sz="2000">
          <a:solidFill>
            <a:schemeClr val="tx1"/>
          </a:solidFill>
          <a:latin typeface="+mn-lt"/>
        </a:defRPr>
      </a:lvl6pPr>
      <a:lvl7pPr marL="2716213" indent="-265113" algn="just" rtl="0" fontAlgn="base">
        <a:spcBef>
          <a:spcPct val="20000"/>
        </a:spcBef>
        <a:spcAft>
          <a:spcPct val="0"/>
        </a:spcAft>
        <a:buChar char="»"/>
        <a:defRPr sz="2000">
          <a:solidFill>
            <a:schemeClr val="tx1"/>
          </a:solidFill>
          <a:latin typeface="+mn-lt"/>
        </a:defRPr>
      </a:lvl7pPr>
      <a:lvl8pPr marL="3173413" indent="-265113" algn="just" rtl="0" fontAlgn="base">
        <a:spcBef>
          <a:spcPct val="20000"/>
        </a:spcBef>
        <a:spcAft>
          <a:spcPct val="0"/>
        </a:spcAft>
        <a:buChar char="»"/>
        <a:defRPr sz="2000">
          <a:solidFill>
            <a:schemeClr val="tx1"/>
          </a:solidFill>
          <a:latin typeface="+mn-lt"/>
        </a:defRPr>
      </a:lvl8pPr>
      <a:lvl9pPr marL="3630613" indent="-265113" algn="just"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pn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 Id="rId1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1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1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image" Target="../media/image58.png"/><Relationship Id="rId3" Type="http://schemas.openxmlformats.org/officeDocument/2006/relationships/image" Target="../media/image48.png"/><Relationship Id="rId7" Type="http://schemas.openxmlformats.org/officeDocument/2006/relationships/image" Target="../media/image52.png"/><Relationship Id="rId12" Type="http://schemas.openxmlformats.org/officeDocument/2006/relationships/image" Target="../media/image57.png"/><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image" Target="../media/image51.png"/><Relationship Id="rId11" Type="http://schemas.openxmlformats.org/officeDocument/2006/relationships/image" Target="../media/image56.png"/><Relationship Id="rId5" Type="http://schemas.openxmlformats.org/officeDocument/2006/relationships/image" Target="../media/image50.png"/><Relationship Id="rId10" Type="http://schemas.openxmlformats.org/officeDocument/2006/relationships/image" Target="../media/image55.png"/><Relationship Id="rId4" Type="http://schemas.openxmlformats.org/officeDocument/2006/relationships/image" Target="../media/image49.png"/><Relationship Id="rId9" Type="http://schemas.openxmlformats.org/officeDocument/2006/relationships/image" Target="../media/image54.png"/><Relationship Id="rId14" Type="http://schemas.openxmlformats.org/officeDocument/2006/relationships/image" Target="../media/image59.png"/></Relationships>
</file>

<file path=ppt/slides/_rels/slide1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xml"/><Relationship Id="rId5" Type="http://schemas.openxmlformats.org/officeDocument/2006/relationships/image" Target="../media/image67.png"/><Relationship Id="rId4" Type="http://schemas.openxmlformats.org/officeDocument/2006/relationships/image" Target="../media/image66.jpeg"/></Relationships>
</file>

<file path=ppt/slides/_rels/slide24.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mailto:a.abazi@seeu.edu.mk" TargetMode="External"/><Relationship Id="rId2" Type="http://schemas.openxmlformats.org/officeDocument/2006/relationships/hyperlink" Target="mailto:gianluca.cassulo@dappolonia.i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3"/>
          <p:cNvSpPr>
            <a:spLocks noGrp="1"/>
          </p:cNvSpPr>
          <p:nvPr>
            <p:ph type="sldNum" sz="quarter" idx="4294967295"/>
          </p:nvPr>
        </p:nvSpPr>
        <p:spPr bwMode="auto">
          <a:xfrm>
            <a:off x="228600" y="6270625"/>
            <a:ext cx="2133600" cy="4762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fld id="{F9DB8E45-57DD-40CA-A298-7A4E8926D838}" type="slidenum">
              <a:rPr lang="en-GB"/>
              <a:pPr eaLnBrk="1" hangingPunct="1"/>
              <a:t>1</a:t>
            </a:fld>
            <a:endParaRPr lang="en-GB"/>
          </a:p>
        </p:txBody>
      </p:sp>
      <p:pic>
        <p:nvPicPr>
          <p:cNvPr id="4099" name="Picture 4" descr="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9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 Box 7"/>
          <p:cNvSpPr txBox="1">
            <a:spLocks noChangeArrowheads="1"/>
          </p:cNvSpPr>
          <p:nvPr/>
        </p:nvSpPr>
        <p:spPr bwMode="auto">
          <a:xfrm>
            <a:off x="4946650" y="6461125"/>
            <a:ext cx="41973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en-US" sz="2000" i="1">
                <a:solidFill>
                  <a:srgbClr val="CCCC00"/>
                </a:solidFill>
                <a:latin typeface="YouYuan" pitchFamily="49" charset="-122"/>
                <a:ea typeface="YouYuan" pitchFamily="49" charset="-122"/>
              </a:rPr>
              <a:t>Teaching a Sustainable Future</a:t>
            </a:r>
          </a:p>
        </p:txBody>
      </p:sp>
      <p:sp>
        <p:nvSpPr>
          <p:cNvPr id="4101" name="TextBox 4"/>
          <p:cNvSpPr txBox="1">
            <a:spLocks noChangeArrowheads="1"/>
          </p:cNvSpPr>
          <p:nvPr/>
        </p:nvSpPr>
        <p:spPr bwMode="auto">
          <a:xfrm>
            <a:off x="101600" y="6400800"/>
            <a:ext cx="3352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sz="2000" i="1">
                <a:solidFill>
                  <a:srgbClr val="DFDA00"/>
                </a:solidFill>
                <a:latin typeface="Footlight MT Light" pitchFamily="18" charset="0"/>
              </a:rPr>
              <a:t>Tetovo, September 29</a:t>
            </a:r>
            <a:r>
              <a:rPr lang="it-IT" sz="2000" i="1" baseline="30000">
                <a:solidFill>
                  <a:srgbClr val="DFDA00"/>
                </a:solidFill>
                <a:latin typeface="Footlight MT Light" pitchFamily="18" charset="0"/>
              </a:rPr>
              <a:t>th</a:t>
            </a:r>
            <a:r>
              <a:rPr lang="it-IT" sz="2000" i="1">
                <a:solidFill>
                  <a:srgbClr val="DFDA00"/>
                </a:solidFill>
                <a:latin typeface="Footlight MT Light" pitchFamily="18" charset="0"/>
              </a:rPr>
              <a:t>, 2011 </a:t>
            </a: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it-IT" dirty="0" smtClean="0"/>
              <a:t>The Project </a:t>
            </a:r>
            <a:r>
              <a:rPr lang="it-IT" dirty="0" err="1" smtClean="0"/>
              <a:t>Framework</a:t>
            </a:r>
            <a:endParaRPr lang="it-IT" dirty="0" smtClean="0"/>
          </a:p>
        </p:txBody>
      </p:sp>
      <p:sp>
        <p:nvSpPr>
          <p:cNvPr id="4099" name="Content Placeholder 2"/>
          <p:cNvSpPr>
            <a:spLocks noGrp="1"/>
          </p:cNvSpPr>
          <p:nvPr>
            <p:ph idx="1"/>
          </p:nvPr>
        </p:nvSpPr>
        <p:spPr>
          <a:xfrm>
            <a:off x="215900" y="1457325"/>
            <a:ext cx="8691563" cy="4614863"/>
          </a:xfrm>
        </p:spPr>
        <p:txBody>
          <a:bodyPr/>
          <a:lstStyle/>
          <a:p>
            <a:pPr marL="0" indent="0"/>
            <a:r>
              <a:rPr lang="en-US" smtClean="0">
                <a:effectLst>
                  <a:outerShdw blurRad="38100" dist="38100" dir="2700000" algn="tl">
                    <a:srgbClr val="C0C0C0"/>
                  </a:outerShdw>
                </a:effectLst>
              </a:rPr>
              <a:t>March </a:t>
            </a:r>
            <a:r>
              <a:rPr lang="en-US" smtClean="0">
                <a:solidFill>
                  <a:srgbClr val="0099CC"/>
                </a:solidFill>
                <a:effectLst>
                  <a:outerShdw blurRad="38100" dist="38100" dir="2700000" algn="tl">
                    <a:srgbClr val="C0C0C0"/>
                  </a:outerShdw>
                </a:effectLst>
              </a:rPr>
              <a:t>2005</a:t>
            </a:r>
            <a:r>
              <a:rPr lang="en-US" smtClean="0">
                <a:effectLst>
                  <a:outerShdw blurRad="38100" dist="38100" dir="2700000" algn="tl">
                    <a:srgbClr val="C0C0C0"/>
                  </a:outerShdw>
                </a:effectLst>
              </a:rPr>
              <a:t>: </a:t>
            </a:r>
            <a:r>
              <a:rPr lang="en-US" b="1" smtClean="0">
                <a:solidFill>
                  <a:srgbClr val="0099CC"/>
                </a:solidFill>
                <a:effectLst>
                  <a:outerShdw blurRad="38100" dist="38100" dir="2700000" algn="tl">
                    <a:srgbClr val="C0C0C0"/>
                  </a:outerShdw>
                </a:effectLst>
              </a:rPr>
              <a:t>Memorandum of Understanding </a:t>
            </a:r>
            <a:r>
              <a:rPr lang="en-US" smtClean="0">
                <a:effectLst>
                  <a:outerShdw blurRad="38100" dist="38100" dir="2700000" algn="tl">
                    <a:srgbClr val="C0C0C0"/>
                  </a:outerShdw>
                </a:effectLst>
              </a:rPr>
              <a:t>between the Macedonian Ministry of Environment and Physical Planning (MOEPP) and the Italian Ministry for the Environment, Land and Sea (IMELS) in the field of Environment and Sustainable Development. Goal is the implementation of priority actions to mitigate the impact of climate change in the Republic of Macedonia. </a:t>
            </a:r>
          </a:p>
          <a:p>
            <a:pPr marL="0" indent="0"/>
            <a:endParaRPr lang="en-US" smtClean="0">
              <a:effectLst>
                <a:outerShdw blurRad="38100" dist="38100" dir="2700000" algn="tl">
                  <a:srgbClr val="C0C0C0"/>
                </a:outerShdw>
              </a:effectLst>
            </a:endParaRPr>
          </a:p>
          <a:p>
            <a:pPr marL="0" indent="0"/>
            <a:r>
              <a:rPr lang="en-US" smtClean="0">
                <a:effectLst>
                  <a:outerShdw blurRad="38100" dist="38100" dir="2700000" algn="tl">
                    <a:srgbClr val="C0C0C0"/>
                  </a:outerShdw>
                </a:effectLst>
              </a:rPr>
              <a:t>March </a:t>
            </a:r>
            <a:r>
              <a:rPr lang="en-US" smtClean="0">
                <a:solidFill>
                  <a:srgbClr val="0099CC"/>
                </a:solidFill>
                <a:effectLst>
                  <a:outerShdw blurRad="38100" dist="38100" dir="2700000" algn="tl">
                    <a:srgbClr val="C0C0C0"/>
                  </a:outerShdw>
                </a:effectLst>
              </a:rPr>
              <a:t>2010</a:t>
            </a:r>
            <a:r>
              <a:rPr lang="en-US" smtClean="0">
                <a:effectLst>
                  <a:outerShdw blurRad="38100" dist="38100" dir="2700000" algn="tl">
                    <a:srgbClr val="C0C0C0"/>
                  </a:outerShdw>
                </a:effectLst>
              </a:rPr>
              <a:t>: due to the important role of Universities as large energy consumers and as educational institutions, the Authorities identified as a pilot initiative the transformation of </a:t>
            </a:r>
            <a:r>
              <a:rPr lang="en-US" b="1" smtClean="0">
                <a:solidFill>
                  <a:srgbClr val="0099CC"/>
                </a:solidFill>
                <a:effectLst>
                  <a:outerShdw blurRad="38100" dist="38100" dir="2700000" algn="tl">
                    <a:srgbClr val="C0C0C0"/>
                  </a:outerShdw>
                </a:effectLst>
              </a:rPr>
              <a:t>SEEU</a:t>
            </a:r>
            <a:r>
              <a:rPr lang="en-US" smtClean="0">
                <a:effectLst>
                  <a:outerShdw blurRad="38100" dist="38100" dir="2700000" algn="tl">
                    <a:srgbClr val="C0C0C0"/>
                  </a:outerShdw>
                </a:effectLst>
              </a:rPr>
              <a:t> into a </a:t>
            </a:r>
            <a:r>
              <a:rPr lang="en-US" b="1" smtClean="0">
                <a:solidFill>
                  <a:srgbClr val="0099CC"/>
                </a:solidFill>
                <a:effectLst>
                  <a:outerShdw blurRad="38100" dist="38100" dir="2700000" algn="tl">
                    <a:srgbClr val="C0C0C0"/>
                  </a:outerShdw>
                </a:effectLst>
              </a:rPr>
              <a:t>Low Emission University Campus</a:t>
            </a:r>
            <a:r>
              <a:rPr lang="en-US" smtClean="0">
                <a:effectLst>
                  <a:outerShdw blurRad="38100" dist="38100" dir="2700000" algn="tl">
                    <a:srgbClr val="C0C0C0"/>
                  </a:outerShdw>
                </a:effectLst>
              </a:rPr>
              <a:t>.</a:t>
            </a:r>
            <a:endParaRPr lang="it-IT" smtClean="0">
              <a:effectLst>
                <a:outerShdw blurRad="38100" dist="38100" dir="2700000" algn="tl">
                  <a:srgbClr val="C0C0C0"/>
                </a:outerShdw>
              </a:effectLst>
            </a:endParaRPr>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170" name="Rectangle 2"/>
          <p:cNvSpPr>
            <a:spLocks noGrp="1" noChangeArrowheads="1"/>
          </p:cNvSpPr>
          <p:nvPr>
            <p:ph type="title"/>
          </p:nvPr>
        </p:nvSpPr>
        <p:spPr>
          <a:xfrm>
            <a:off x="271463" y="214313"/>
            <a:ext cx="8432800" cy="1143000"/>
          </a:xfrm>
        </p:spPr>
        <p:txBody>
          <a:bodyPr/>
          <a:lstStyle/>
          <a:p>
            <a:pPr eaLnBrk="1" hangingPunct="1">
              <a:defRPr/>
            </a:pPr>
            <a:r>
              <a:rPr lang="en-US" dirty="0" smtClean="0"/>
              <a:t>The University</a:t>
            </a:r>
          </a:p>
        </p:txBody>
      </p:sp>
      <p:sp>
        <p:nvSpPr>
          <p:cNvPr id="1031171" name="Rectangle 3"/>
          <p:cNvSpPr>
            <a:spLocks noGrp="1" noChangeArrowheads="1"/>
          </p:cNvSpPr>
          <p:nvPr>
            <p:ph type="body" idx="1"/>
          </p:nvPr>
        </p:nvSpPr>
        <p:spPr>
          <a:xfrm>
            <a:off x="258763" y="1368425"/>
            <a:ext cx="8648700" cy="3432175"/>
          </a:xfrm>
        </p:spPr>
        <p:txBody>
          <a:bodyPr/>
          <a:lstStyle/>
          <a:p>
            <a:pPr marL="266700" indent="-266700" eaLnBrk="1" hangingPunct="1"/>
            <a:endParaRPr lang="en-GB" sz="2000" smtClean="0">
              <a:effectLst>
                <a:outerShdw blurRad="38100" dist="38100" dir="2700000" algn="tl">
                  <a:srgbClr val="C0C0C0"/>
                </a:outerShdw>
              </a:effectLst>
            </a:endParaRPr>
          </a:p>
          <a:p>
            <a:pPr marL="266700" indent="-266700" eaLnBrk="1" hangingPunct="1"/>
            <a:r>
              <a:rPr lang="en-GB" sz="2000" smtClean="0">
                <a:effectLst>
                  <a:outerShdw blurRad="38100" dist="38100" dir="2700000" algn="tl">
                    <a:srgbClr val="C0C0C0"/>
                  </a:outerShdw>
                </a:effectLst>
              </a:rPr>
              <a:t>The SEEU is a modern university campus in Tetovo, Macedonia. </a:t>
            </a:r>
          </a:p>
          <a:p>
            <a:pPr marL="266700" indent="-266700" eaLnBrk="1" hangingPunct="1"/>
            <a:endParaRPr lang="mk-MK" sz="2000" b="1" smtClean="0">
              <a:effectLst>
                <a:outerShdw blurRad="38100" dist="38100" dir="2700000" algn="tl">
                  <a:srgbClr val="C0C0C0"/>
                </a:outerShdw>
              </a:effectLst>
            </a:endParaRPr>
          </a:p>
          <a:p>
            <a:pPr marL="266700" indent="-266700" eaLnBrk="1" hangingPunct="1">
              <a:buFontTx/>
              <a:buBlip>
                <a:blip r:embed="rId2"/>
              </a:buBlip>
            </a:pPr>
            <a:r>
              <a:rPr lang="en-US" sz="2000" smtClean="0">
                <a:effectLst>
                  <a:outerShdw blurRad="38100" dist="38100" dir="2700000" algn="tl">
                    <a:srgbClr val="C0C0C0"/>
                  </a:outerShdw>
                </a:effectLst>
              </a:rPr>
              <a:t>Faculties of Law, of Business Administration, of Public Administration and Political Sciences, of Contemporary Sciences and Technologies, of Languages Cultures and Communications</a:t>
            </a:r>
          </a:p>
          <a:p>
            <a:pPr marL="266700" indent="-266700" eaLnBrk="1" hangingPunct="1">
              <a:buFontTx/>
              <a:buBlip>
                <a:blip r:embed="rId2"/>
              </a:buBlip>
            </a:pPr>
            <a:r>
              <a:rPr lang="en-GB" sz="2000" smtClean="0">
                <a:effectLst>
                  <a:outerShdw blurRad="38100" dist="38100" dir="2700000" algn="tl">
                    <a:srgbClr val="C0C0C0"/>
                  </a:outerShdw>
                </a:effectLst>
              </a:rPr>
              <a:t>6,000 enrolled students (450 lodged at the Campus) – year 2009</a:t>
            </a:r>
          </a:p>
          <a:p>
            <a:pPr marL="266700" indent="-266700" eaLnBrk="1" hangingPunct="1">
              <a:buFontTx/>
              <a:buBlip>
                <a:blip r:embed="rId2"/>
              </a:buBlip>
            </a:pPr>
            <a:r>
              <a:rPr lang="en-GB" sz="2000" smtClean="0">
                <a:effectLst>
                  <a:outerShdw blurRad="38100" dist="38100" dir="2700000" algn="tl">
                    <a:srgbClr val="C0C0C0"/>
                  </a:outerShdw>
                </a:effectLst>
              </a:rPr>
              <a:t>197,000 m</a:t>
            </a:r>
            <a:r>
              <a:rPr lang="en-GB" sz="2000" baseline="30000" smtClean="0">
                <a:effectLst>
                  <a:outerShdw blurRad="38100" dist="38100" dir="2700000" algn="tl">
                    <a:srgbClr val="C0C0C0"/>
                  </a:outerShdw>
                </a:effectLst>
              </a:rPr>
              <a:t>2</a:t>
            </a:r>
            <a:r>
              <a:rPr lang="en-GB" sz="2000" smtClean="0">
                <a:effectLst>
                  <a:outerShdw blurRad="38100" dist="38100" dir="2700000" algn="tl">
                    <a:srgbClr val="C0C0C0"/>
                  </a:outerShdw>
                </a:effectLst>
              </a:rPr>
              <a:t> total surface – 29,000 m</a:t>
            </a:r>
            <a:r>
              <a:rPr lang="en-GB" sz="2000" baseline="30000" smtClean="0">
                <a:effectLst>
                  <a:outerShdw blurRad="38100" dist="38100" dir="2700000" algn="tl">
                    <a:srgbClr val="C0C0C0"/>
                  </a:outerShdw>
                </a:effectLst>
              </a:rPr>
              <a:t>2</a:t>
            </a:r>
            <a:r>
              <a:rPr lang="en-GB" sz="2000" smtClean="0">
                <a:effectLst>
                  <a:outerShdw blurRad="38100" dist="38100" dir="2700000" algn="tl">
                    <a:srgbClr val="C0C0C0"/>
                  </a:outerShdw>
                </a:effectLst>
              </a:rPr>
              <a:t> net built surface</a:t>
            </a:r>
          </a:p>
          <a:p>
            <a:pPr marL="266700" indent="-266700" eaLnBrk="1" hangingPunct="1">
              <a:lnSpc>
                <a:spcPct val="150000"/>
              </a:lnSpc>
            </a:pPr>
            <a:endParaRPr lang="it-IT" sz="2000" b="1" smtClean="0">
              <a:effectLst>
                <a:outerShdw blurRad="38100" dist="38100" dir="2700000" algn="tl">
                  <a:srgbClr val="C0C0C0"/>
                </a:outerShdw>
              </a:effectLst>
            </a:endParaRPr>
          </a:p>
        </p:txBody>
      </p:sp>
      <p:pic>
        <p:nvPicPr>
          <p:cNvPr id="6148" name="Picture 2" descr="C:\Users\Darko\AppData\Local\Microsoft\Windows\Temporary Internet Files\Content.Outlook\VC909RNM\uejl1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4713" y="4548188"/>
            <a:ext cx="3036887" cy="156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Picture 6" descr="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700" y="4549775"/>
            <a:ext cx="3032125" cy="155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7" descr="IMG_036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68650" y="4546600"/>
            <a:ext cx="2897188"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098" name="Rectangle 2"/>
          <p:cNvSpPr>
            <a:spLocks noGrp="1" noChangeArrowheads="1"/>
          </p:cNvSpPr>
          <p:nvPr>
            <p:ph type="title"/>
          </p:nvPr>
        </p:nvSpPr>
        <p:spPr/>
        <p:txBody>
          <a:bodyPr/>
          <a:lstStyle/>
          <a:p>
            <a:pPr eaLnBrk="1" hangingPunct="1">
              <a:defRPr/>
            </a:pPr>
            <a:r>
              <a:rPr lang="en-US" smtClean="0"/>
              <a:t>The Climate Action Plan – CAP</a:t>
            </a:r>
          </a:p>
        </p:txBody>
      </p:sp>
      <p:sp>
        <p:nvSpPr>
          <p:cNvPr id="1028099" name="Rectangle 3"/>
          <p:cNvSpPr>
            <a:spLocks noGrp="1" noChangeArrowheads="1"/>
          </p:cNvSpPr>
          <p:nvPr>
            <p:ph type="body" idx="1"/>
          </p:nvPr>
        </p:nvSpPr>
        <p:spPr/>
        <p:txBody>
          <a:bodyPr/>
          <a:lstStyle/>
          <a:p>
            <a:pPr marL="0" indent="0" eaLnBrk="1" hangingPunct="1"/>
            <a:endParaRPr lang="en-US" smtClean="0"/>
          </a:p>
          <a:p>
            <a:pPr marL="0" indent="0" eaLnBrk="1" hangingPunct="1"/>
            <a:r>
              <a:rPr lang="en-GB" smtClean="0">
                <a:effectLst>
                  <a:outerShdw blurRad="38100" dist="38100" dir="2700000" algn="tl">
                    <a:srgbClr val="C0C0C0"/>
                  </a:outerShdw>
                </a:effectLst>
              </a:rPr>
              <a:t>Following the high level commitments on climate change, several universities in the U.S.A. have undertaken plans to reduce their net emissions, in order to manage carbon emissions and energy more efficiently. </a:t>
            </a:r>
          </a:p>
          <a:p>
            <a:pPr marL="0" indent="0" eaLnBrk="1" hangingPunct="1"/>
            <a:endParaRPr lang="en-GB" smtClean="0">
              <a:effectLst>
                <a:outerShdw blurRad="38100" dist="38100" dir="2700000" algn="tl">
                  <a:srgbClr val="C0C0C0"/>
                </a:outerShdw>
              </a:effectLst>
            </a:endParaRPr>
          </a:p>
          <a:p>
            <a:pPr marL="0" indent="0" eaLnBrk="1" hangingPunct="1"/>
            <a:r>
              <a:rPr lang="en-GB" altLang="zh-CN" smtClean="0">
                <a:effectLst>
                  <a:outerShdw blurRad="38100" dist="38100" dir="2700000" algn="tl">
                    <a:srgbClr val="C0C0C0"/>
                  </a:outerShdw>
                </a:effectLst>
                <a:ea typeface="SimSun" pitchFamily="2" charset="-122"/>
              </a:rPr>
              <a:t>CAP is a roadmap to get SEEU to the goals of climate protection, defining carbon footprint, identifying priority actions and applicable technologies, milestones to measure progress and target dates, raising funding opportunities.</a:t>
            </a:r>
            <a:r>
              <a:rPr lang="it-IT" altLang="zh-CN" smtClean="0">
                <a:ea typeface="SimSun" pitchFamily="2" charset="-122"/>
              </a:rPr>
              <a:t> </a:t>
            </a:r>
            <a:endParaRPr lang="en-US" smtClean="0"/>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0146" name="Rectangle 2"/>
          <p:cNvSpPr>
            <a:spLocks noGrp="1" noChangeArrowheads="1"/>
          </p:cNvSpPr>
          <p:nvPr>
            <p:ph type="title"/>
          </p:nvPr>
        </p:nvSpPr>
        <p:spPr/>
        <p:txBody>
          <a:bodyPr/>
          <a:lstStyle/>
          <a:p>
            <a:pPr eaLnBrk="1" hangingPunct="1">
              <a:defRPr/>
            </a:pPr>
            <a:r>
              <a:rPr lang="en-US" dirty="0" smtClean="0"/>
              <a:t>The Climate Action Plan – CAP</a:t>
            </a:r>
          </a:p>
        </p:txBody>
      </p:sp>
      <p:sp>
        <p:nvSpPr>
          <p:cNvPr id="1030147" name="Rectangle 3"/>
          <p:cNvSpPr>
            <a:spLocks noGrp="1" noChangeArrowheads="1"/>
          </p:cNvSpPr>
          <p:nvPr>
            <p:ph type="body" idx="1"/>
          </p:nvPr>
        </p:nvSpPr>
        <p:spPr>
          <a:xfrm>
            <a:off x="101600" y="1177925"/>
            <a:ext cx="8843963" cy="5008563"/>
          </a:xfrm>
        </p:spPr>
        <p:txBody>
          <a:bodyPr/>
          <a:lstStyle/>
          <a:p>
            <a:pPr marL="0" indent="0" eaLnBrk="1" hangingPunct="1">
              <a:lnSpc>
                <a:spcPct val="90000"/>
              </a:lnSpc>
            </a:pPr>
            <a:endParaRPr lang="en-GB" sz="900" smtClean="0"/>
          </a:p>
          <a:p>
            <a:pPr marL="0" indent="0" eaLnBrk="1" hangingPunct="1">
              <a:lnSpc>
                <a:spcPct val="90000"/>
              </a:lnSpc>
            </a:pPr>
            <a:r>
              <a:rPr lang="en-GB" sz="2000" smtClean="0">
                <a:effectLst>
                  <a:outerShdw blurRad="38100" dist="38100" dir="2700000" algn="tl">
                    <a:srgbClr val="C0C0C0"/>
                  </a:outerShdw>
                </a:effectLst>
              </a:rPr>
              <a:t>The project, launched on March 2010 and terminated on September 2011, was aimed at introducing high energy efficiency measures and renewable energy technologies in the South East European University in Tetovo, with the purpose of realizing a low emission campus through the implementation of a CAP. </a:t>
            </a:r>
          </a:p>
          <a:p>
            <a:pPr marL="0" indent="0" eaLnBrk="1" hangingPunct="1">
              <a:lnSpc>
                <a:spcPct val="90000"/>
              </a:lnSpc>
            </a:pPr>
            <a:endParaRPr lang="en-US" sz="2000" smtClean="0">
              <a:effectLst>
                <a:outerShdw blurRad="38100" dist="38100" dir="2700000" algn="tl">
                  <a:srgbClr val="C0C0C0"/>
                </a:outerShdw>
              </a:effectLst>
            </a:endParaRPr>
          </a:p>
          <a:p>
            <a:pPr marL="0" indent="0" eaLnBrk="1" hangingPunct="1">
              <a:lnSpc>
                <a:spcPct val="90000"/>
              </a:lnSpc>
            </a:pPr>
            <a:endParaRPr lang="en-US" smtClean="0">
              <a:effectLst>
                <a:outerShdw blurRad="38100" dist="38100" dir="2700000" algn="tl">
                  <a:srgbClr val="C0C0C0"/>
                </a:outerShdw>
              </a:effectLst>
            </a:endParaRPr>
          </a:p>
          <a:p>
            <a:pPr marL="0" indent="0" eaLnBrk="1" hangingPunct="1">
              <a:lnSpc>
                <a:spcPct val="90000"/>
              </a:lnSpc>
            </a:pPr>
            <a:endParaRPr lang="en-US" smtClean="0">
              <a:effectLst>
                <a:outerShdw blurRad="38100" dist="38100" dir="2700000" algn="tl">
                  <a:srgbClr val="C0C0C0"/>
                </a:outerShdw>
              </a:effectLst>
            </a:endParaRPr>
          </a:p>
          <a:p>
            <a:pPr marL="0" indent="0" eaLnBrk="1" hangingPunct="1">
              <a:lnSpc>
                <a:spcPct val="90000"/>
              </a:lnSpc>
            </a:pPr>
            <a:endParaRPr lang="en-US" smtClean="0">
              <a:effectLst>
                <a:outerShdw blurRad="38100" dist="38100" dir="2700000" algn="tl">
                  <a:srgbClr val="C0C0C0"/>
                </a:outerShdw>
              </a:effectLst>
            </a:endParaRPr>
          </a:p>
          <a:p>
            <a:pPr marL="0" indent="0" eaLnBrk="1" hangingPunct="1">
              <a:lnSpc>
                <a:spcPct val="90000"/>
              </a:lnSpc>
            </a:pPr>
            <a:endParaRPr lang="en-US" smtClean="0">
              <a:effectLst>
                <a:outerShdw blurRad="38100" dist="38100" dir="2700000" algn="tl">
                  <a:srgbClr val="C0C0C0"/>
                </a:outerShdw>
              </a:effectLst>
            </a:endParaRPr>
          </a:p>
          <a:p>
            <a:pPr marL="0" indent="0" eaLnBrk="1" hangingPunct="1">
              <a:lnSpc>
                <a:spcPct val="90000"/>
              </a:lnSpc>
            </a:pPr>
            <a:endParaRPr lang="en-US" smtClean="0">
              <a:effectLst>
                <a:outerShdw blurRad="38100" dist="38100" dir="2700000" algn="tl">
                  <a:srgbClr val="C0C0C0"/>
                </a:outerShdw>
              </a:effectLst>
            </a:endParaRPr>
          </a:p>
          <a:p>
            <a:pPr marL="0" indent="0" eaLnBrk="1" hangingPunct="1">
              <a:lnSpc>
                <a:spcPct val="90000"/>
              </a:lnSpc>
            </a:pPr>
            <a:endParaRPr lang="en-US" smtClean="0">
              <a:effectLst>
                <a:outerShdw blurRad="38100" dist="38100" dir="2700000" algn="tl">
                  <a:srgbClr val="C0C0C0"/>
                </a:outerShdw>
              </a:effectLst>
            </a:endParaRPr>
          </a:p>
          <a:p>
            <a:pPr marL="0" indent="0" eaLnBrk="1" hangingPunct="1">
              <a:lnSpc>
                <a:spcPct val="90000"/>
              </a:lnSpc>
              <a:spcBef>
                <a:spcPct val="40000"/>
              </a:spcBef>
            </a:pPr>
            <a:endParaRPr lang="en-US" sz="1800" smtClean="0">
              <a:effectLst>
                <a:outerShdw blurRad="38100" dist="38100" dir="2700000" algn="tl">
                  <a:srgbClr val="C0C0C0"/>
                </a:outerShdw>
              </a:effectLst>
            </a:endParaRPr>
          </a:p>
          <a:p>
            <a:pPr marL="0" indent="0" eaLnBrk="1" hangingPunct="1">
              <a:lnSpc>
                <a:spcPct val="90000"/>
              </a:lnSpc>
              <a:spcBef>
                <a:spcPct val="40000"/>
              </a:spcBef>
            </a:pPr>
            <a:r>
              <a:rPr lang="en-US" sz="1800" smtClean="0">
                <a:effectLst>
                  <a:outerShdw blurRad="38100" dist="38100" dir="2700000" algn="tl">
                    <a:srgbClr val="C0C0C0"/>
                  </a:outerShdw>
                </a:effectLst>
              </a:rPr>
              <a:t>The project is a donation of the </a:t>
            </a:r>
            <a:r>
              <a:rPr lang="en-US" sz="1800" b="1" smtClean="0">
                <a:effectLst>
                  <a:outerShdw blurRad="38100" dist="38100" dir="2700000" algn="tl">
                    <a:srgbClr val="C0C0C0"/>
                  </a:outerShdw>
                </a:effectLst>
              </a:rPr>
              <a:t>Italian Ministry for the Environment, Land and Sea</a:t>
            </a:r>
            <a:endParaRPr lang="en-US" sz="1800" smtClean="0">
              <a:effectLst>
                <a:outerShdw blurRad="38100" dist="38100" dir="2700000" algn="tl">
                  <a:srgbClr val="C0C0C0"/>
                </a:outerShdw>
              </a:effectLst>
            </a:endParaRPr>
          </a:p>
        </p:txBody>
      </p:sp>
      <p:pic>
        <p:nvPicPr>
          <p:cNvPr id="819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2552700"/>
            <a:ext cx="67945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1410" name="Rectangle 2"/>
          <p:cNvSpPr>
            <a:spLocks noGrp="1" noChangeArrowheads="1"/>
          </p:cNvSpPr>
          <p:nvPr>
            <p:ph type="title"/>
          </p:nvPr>
        </p:nvSpPr>
        <p:spPr/>
        <p:txBody>
          <a:bodyPr/>
          <a:lstStyle/>
          <a:p>
            <a:pPr eaLnBrk="1" hangingPunct="1">
              <a:defRPr/>
            </a:pPr>
            <a:r>
              <a:rPr lang="en-US" smtClean="0"/>
              <a:t>The Climate Action Plan – CAP</a:t>
            </a:r>
          </a:p>
        </p:txBody>
      </p:sp>
      <p:sp>
        <p:nvSpPr>
          <p:cNvPr id="1041411" name="Rectangle 3"/>
          <p:cNvSpPr>
            <a:spLocks noGrp="1" noChangeArrowheads="1"/>
          </p:cNvSpPr>
          <p:nvPr>
            <p:ph type="body" idx="1"/>
          </p:nvPr>
        </p:nvSpPr>
        <p:spPr/>
        <p:txBody>
          <a:bodyPr/>
          <a:lstStyle/>
          <a:p>
            <a:pPr marL="0" indent="0" algn="ctr" eaLnBrk="1" hangingPunct="1"/>
            <a:endParaRPr lang="en-US" smtClean="0"/>
          </a:p>
          <a:p>
            <a:pPr marL="0" indent="0" algn="ctr" eaLnBrk="1" hangingPunct="1"/>
            <a:r>
              <a:rPr lang="en-US" smtClean="0">
                <a:effectLst>
                  <a:outerShdw blurRad="38100" dist="38100" dir="2700000" algn="tl">
                    <a:srgbClr val="C0C0C0"/>
                  </a:outerShdw>
                </a:effectLst>
              </a:rPr>
              <a:t>Campus growth: services, students, facilities</a:t>
            </a:r>
          </a:p>
          <a:p>
            <a:pPr marL="0" indent="0" algn="ctr" eaLnBrk="1" hangingPunct="1"/>
            <a:endParaRPr lang="en-US" smtClean="0">
              <a:effectLst>
                <a:outerShdw blurRad="38100" dist="38100" dir="2700000" algn="tl">
                  <a:srgbClr val="C0C0C0"/>
                </a:outerShdw>
              </a:effectLst>
            </a:endParaRPr>
          </a:p>
          <a:p>
            <a:pPr marL="0" indent="0" algn="ctr" eaLnBrk="1" hangingPunct="1"/>
            <a:r>
              <a:rPr lang="en-US" smtClean="0">
                <a:effectLst>
                  <a:outerShdw blurRad="38100" dist="38100" dir="2700000" algn="tl">
                    <a:srgbClr val="C0C0C0"/>
                  </a:outerShdw>
                </a:effectLst>
              </a:rPr>
              <a:t>Increasing energy demand for SEEU for operation</a:t>
            </a:r>
          </a:p>
          <a:p>
            <a:pPr marL="0" indent="0" algn="ctr" eaLnBrk="1" hangingPunct="1"/>
            <a:endParaRPr lang="en-US" smtClean="0">
              <a:effectLst>
                <a:outerShdw blurRad="38100" dist="38100" dir="2700000" algn="tl">
                  <a:srgbClr val="C0C0C0"/>
                </a:outerShdw>
              </a:effectLst>
            </a:endParaRPr>
          </a:p>
          <a:p>
            <a:pPr marL="0" indent="0" algn="ctr" eaLnBrk="1" hangingPunct="1"/>
            <a:r>
              <a:rPr lang="en-US" smtClean="0">
                <a:effectLst>
                  <a:outerShdw blurRad="38100" dist="38100" dir="2700000" algn="tl">
                    <a:srgbClr val="C0C0C0"/>
                  </a:outerShdw>
                </a:effectLst>
              </a:rPr>
              <a:t>Rise in GHG emissions</a:t>
            </a:r>
          </a:p>
          <a:p>
            <a:pPr marL="0" indent="0" algn="ctr" eaLnBrk="1" hangingPunct="1"/>
            <a:endParaRPr lang="en-US" smtClean="0">
              <a:effectLst>
                <a:outerShdw blurRad="38100" dist="38100" dir="2700000" algn="tl">
                  <a:srgbClr val="C0C0C0"/>
                </a:outerShdw>
              </a:effectLst>
            </a:endParaRPr>
          </a:p>
          <a:p>
            <a:pPr marL="0" indent="0" algn="ctr" eaLnBrk="1" hangingPunct="1"/>
            <a:r>
              <a:rPr lang="en-US" b="1" smtClean="0">
                <a:effectLst>
                  <a:outerShdw blurRad="38100" dist="38100" dir="2700000" algn="tl">
                    <a:srgbClr val="C0C0C0"/>
                  </a:outerShdw>
                </a:effectLst>
              </a:rPr>
              <a:t>CAP</a:t>
            </a:r>
            <a:r>
              <a:rPr lang="en-US" smtClean="0">
                <a:effectLst>
                  <a:outerShdw blurRad="38100" dist="38100" dir="2700000" algn="tl">
                    <a:srgbClr val="C0C0C0"/>
                  </a:outerShdw>
                </a:effectLst>
              </a:rPr>
              <a:t>: powerful tool to set priorities in the pathway to carbon neutrality</a:t>
            </a:r>
          </a:p>
          <a:p>
            <a:pPr marL="0" indent="0" eaLnBrk="1" hangingPunct="1"/>
            <a:endParaRPr lang="en-US" smtClean="0"/>
          </a:p>
        </p:txBody>
      </p:sp>
      <p:sp>
        <p:nvSpPr>
          <p:cNvPr id="8196" name="AutoShape 4"/>
          <p:cNvSpPr>
            <a:spLocks noChangeArrowheads="1"/>
          </p:cNvSpPr>
          <p:nvPr/>
        </p:nvSpPr>
        <p:spPr bwMode="auto">
          <a:xfrm>
            <a:off x="4241800" y="2222500"/>
            <a:ext cx="346075" cy="573088"/>
          </a:xfrm>
          <a:prstGeom prst="downArrow">
            <a:avLst>
              <a:gd name="adj1" fmla="val 50000"/>
              <a:gd name="adj2" fmla="val 41399"/>
            </a:avLst>
          </a:prstGeom>
          <a:solidFill>
            <a:schemeClr val="accent6">
              <a:lumMod val="60000"/>
              <a:lumOff val="40000"/>
              <a:alpha val="60000"/>
            </a:schemeClr>
          </a:solidFill>
          <a:ln w="9525">
            <a:solidFill>
              <a:schemeClr val="tx1"/>
            </a:solidFill>
            <a:miter lim="800000"/>
            <a:headEnd/>
            <a:tailEnd/>
          </a:ln>
        </p:spPr>
        <p:txBody>
          <a:bodyPr vert="eaVert" wrap="none" anchor="ctr"/>
          <a:lstStyle/>
          <a:p>
            <a:endParaRPr lang="mk-MK"/>
          </a:p>
        </p:txBody>
      </p:sp>
      <p:sp>
        <p:nvSpPr>
          <p:cNvPr id="9221" name="AutoShape 5"/>
          <p:cNvSpPr>
            <a:spLocks noChangeArrowheads="1"/>
          </p:cNvSpPr>
          <p:nvPr/>
        </p:nvSpPr>
        <p:spPr bwMode="auto">
          <a:xfrm>
            <a:off x="4243388" y="3100388"/>
            <a:ext cx="346075" cy="573087"/>
          </a:xfrm>
          <a:prstGeom prst="downArrow">
            <a:avLst>
              <a:gd name="adj1" fmla="val 50000"/>
              <a:gd name="adj2" fmla="val 41399"/>
            </a:avLst>
          </a:prstGeom>
          <a:solidFill>
            <a:srgbClr val="B2B2B2">
              <a:alpha val="59607"/>
            </a:srgbClr>
          </a:solidFill>
          <a:ln w="9525">
            <a:solidFill>
              <a:schemeClr val="tx1"/>
            </a:solidFill>
            <a:miter lim="800000"/>
            <a:headEnd/>
            <a:tailEnd/>
          </a:ln>
        </p:spPr>
        <p:txBody>
          <a:bodyPr vert="eaVert" wrap="none" anchor="ctr"/>
          <a:lstStyle/>
          <a:p>
            <a:endParaRPr lang="mk-MK"/>
          </a:p>
        </p:txBody>
      </p:sp>
      <p:sp>
        <p:nvSpPr>
          <p:cNvPr id="9222" name="AutoShape 6"/>
          <p:cNvSpPr>
            <a:spLocks noChangeArrowheads="1"/>
          </p:cNvSpPr>
          <p:nvPr/>
        </p:nvSpPr>
        <p:spPr bwMode="auto">
          <a:xfrm>
            <a:off x="4232275" y="4029075"/>
            <a:ext cx="346075" cy="573088"/>
          </a:xfrm>
          <a:prstGeom prst="downArrow">
            <a:avLst>
              <a:gd name="adj1" fmla="val 50000"/>
              <a:gd name="adj2" fmla="val 41399"/>
            </a:avLst>
          </a:prstGeom>
          <a:solidFill>
            <a:srgbClr val="996633">
              <a:alpha val="59607"/>
            </a:srgbClr>
          </a:solidFill>
          <a:ln w="9525">
            <a:solidFill>
              <a:schemeClr val="tx1"/>
            </a:solidFill>
            <a:miter lim="800000"/>
            <a:headEnd/>
            <a:tailEnd/>
          </a:ln>
        </p:spPr>
        <p:txBody>
          <a:bodyPr vert="eaVert" wrap="none" anchor="ctr"/>
          <a:lstStyle/>
          <a:p>
            <a:endParaRPr lang="mk-MK"/>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9122" name="Rectangle 2"/>
          <p:cNvSpPr>
            <a:spLocks noGrp="1" noChangeArrowheads="1"/>
          </p:cNvSpPr>
          <p:nvPr>
            <p:ph type="title"/>
          </p:nvPr>
        </p:nvSpPr>
        <p:spPr/>
        <p:txBody>
          <a:bodyPr/>
          <a:lstStyle/>
          <a:p>
            <a:pPr eaLnBrk="1" hangingPunct="1">
              <a:defRPr/>
            </a:pPr>
            <a:r>
              <a:rPr lang="en-US" smtClean="0"/>
              <a:t>The Climate Action Plan – CAP</a:t>
            </a:r>
          </a:p>
        </p:txBody>
      </p:sp>
      <p:sp>
        <p:nvSpPr>
          <p:cNvPr id="1029123" name="Rectangle 3"/>
          <p:cNvSpPr>
            <a:spLocks noGrp="1" noChangeArrowheads="1"/>
          </p:cNvSpPr>
          <p:nvPr>
            <p:ph type="body" idx="1"/>
          </p:nvPr>
        </p:nvSpPr>
        <p:spPr/>
        <p:txBody>
          <a:bodyPr/>
          <a:lstStyle/>
          <a:p>
            <a:pPr marL="0" indent="0" eaLnBrk="1" hangingPunct="1">
              <a:lnSpc>
                <a:spcPct val="80000"/>
              </a:lnSpc>
            </a:pPr>
            <a:r>
              <a:rPr lang="en-US" sz="2800" b="1" smtClean="0">
                <a:effectLst>
                  <a:outerShdw blurRad="38100" dist="38100" dir="2700000" algn="tl">
                    <a:srgbClr val="C0C0C0"/>
                  </a:outerShdw>
                </a:effectLst>
              </a:rPr>
              <a:t>Goals</a:t>
            </a:r>
          </a:p>
          <a:p>
            <a:pPr marL="0" indent="0" eaLnBrk="1" hangingPunct="1">
              <a:lnSpc>
                <a:spcPct val="80000"/>
              </a:lnSpc>
              <a:buFontTx/>
              <a:buBlip>
                <a:blip r:embed="rId2"/>
              </a:buBlip>
            </a:pPr>
            <a:r>
              <a:rPr lang="en-US" sz="2000" smtClean="0">
                <a:effectLst>
                  <a:outerShdw blurRad="38100" dist="38100" dir="2700000" algn="tl">
                    <a:srgbClr val="C0C0C0"/>
                  </a:outerShdw>
                </a:effectLst>
              </a:rPr>
              <a:t> Outline strategies and a timeline for reducing GHG emissions</a:t>
            </a:r>
          </a:p>
          <a:p>
            <a:pPr marL="0" indent="0" eaLnBrk="1" hangingPunct="1">
              <a:lnSpc>
                <a:spcPct val="80000"/>
              </a:lnSpc>
              <a:buFontTx/>
              <a:buBlip>
                <a:blip r:embed="rId2"/>
              </a:buBlip>
            </a:pPr>
            <a:r>
              <a:rPr lang="en-GB" sz="2000" smtClean="0">
                <a:effectLst>
                  <a:outerShdw blurRad="38100" dist="38100" dir="2700000" algn="tl">
                    <a:srgbClr val="C0C0C0"/>
                  </a:outerShdw>
                </a:effectLst>
              </a:rPr>
              <a:t> Propose interim goals and actions for reducing GHG emissions</a:t>
            </a:r>
            <a:r>
              <a:rPr lang="en-US" sz="2000" smtClean="0">
                <a:effectLst>
                  <a:outerShdw blurRad="38100" dist="38100" dir="2700000" algn="tl">
                    <a:srgbClr val="C0C0C0"/>
                  </a:outerShdw>
                </a:effectLst>
              </a:rPr>
              <a:t> </a:t>
            </a:r>
          </a:p>
          <a:p>
            <a:pPr marL="0" indent="0" eaLnBrk="1" hangingPunct="1">
              <a:lnSpc>
                <a:spcPct val="80000"/>
              </a:lnSpc>
              <a:buFontTx/>
              <a:buBlip>
                <a:blip r:embed="rId2"/>
              </a:buBlip>
            </a:pPr>
            <a:r>
              <a:rPr lang="en-US" sz="2000" smtClean="0">
                <a:effectLst>
                  <a:outerShdw blurRad="38100" dist="38100" dir="2700000" algn="tl">
                    <a:srgbClr val="C0C0C0"/>
                  </a:outerShdw>
                </a:effectLst>
              </a:rPr>
              <a:t> Support Sustainability</a:t>
            </a:r>
          </a:p>
          <a:p>
            <a:pPr marL="0" indent="0" eaLnBrk="1" hangingPunct="1">
              <a:lnSpc>
                <a:spcPct val="80000"/>
              </a:lnSpc>
              <a:buFontTx/>
              <a:buBlip>
                <a:blip r:embed="rId2"/>
              </a:buBlip>
            </a:pPr>
            <a:r>
              <a:rPr lang="en-GB" sz="2000" smtClean="0">
                <a:effectLst>
                  <a:outerShdw blurRad="38100" dist="38100" dir="2700000" algn="tl">
                    <a:srgbClr val="C0C0C0"/>
                  </a:outerShdw>
                </a:effectLst>
              </a:rPr>
              <a:t> Identify mechanisms for tracking progress</a:t>
            </a:r>
            <a:endParaRPr lang="it-IT" sz="2000" smtClean="0">
              <a:effectLst>
                <a:outerShdw blurRad="38100" dist="38100" dir="2700000" algn="tl">
                  <a:srgbClr val="C0C0C0"/>
                </a:outerShdw>
              </a:effectLst>
            </a:endParaRPr>
          </a:p>
          <a:p>
            <a:pPr marL="0" indent="0" eaLnBrk="1" hangingPunct="1">
              <a:lnSpc>
                <a:spcPct val="80000"/>
              </a:lnSpc>
              <a:buFontTx/>
              <a:buBlip>
                <a:blip r:embed="rId2"/>
              </a:buBlip>
            </a:pPr>
            <a:r>
              <a:rPr lang="en-GB" sz="2000" smtClean="0">
                <a:effectLst>
                  <a:outerShdw blurRad="38100" dist="38100" dir="2700000" algn="tl">
                    <a:srgbClr val="C0C0C0"/>
                  </a:outerShdw>
                </a:effectLst>
              </a:rPr>
              <a:t> Identify financing mechanisms </a:t>
            </a:r>
          </a:p>
          <a:p>
            <a:pPr marL="0" indent="0" eaLnBrk="1" hangingPunct="1">
              <a:lnSpc>
                <a:spcPct val="80000"/>
              </a:lnSpc>
              <a:buFontTx/>
              <a:buBlip>
                <a:blip r:embed="rId2"/>
              </a:buBlip>
            </a:pPr>
            <a:r>
              <a:rPr lang="en-US" sz="2000" smtClean="0">
                <a:effectLst>
                  <a:outerShdw blurRad="38100" dist="38100" dir="2700000" algn="tl">
                    <a:srgbClr val="C0C0C0"/>
                  </a:outerShdw>
                </a:effectLst>
              </a:rPr>
              <a:t> Promote education on Climate Change</a:t>
            </a:r>
          </a:p>
          <a:p>
            <a:pPr marL="0" indent="0" eaLnBrk="1" hangingPunct="1">
              <a:lnSpc>
                <a:spcPct val="80000"/>
              </a:lnSpc>
            </a:pPr>
            <a:endParaRPr lang="en-US" sz="2000" b="1" smtClean="0">
              <a:effectLst>
                <a:outerShdw blurRad="38100" dist="38100" dir="2700000" algn="tl">
                  <a:srgbClr val="C0C0C0"/>
                </a:outerShdw>
              </a:effectLst>
            </a:endParaRPr>
          </a:p>
          <a:p>
            <a:pPr marL="0" indent="0" eaLnBrk="1" hangingPunct="1">
              <a:lnSpc>
                <a:spcPct val="80000"/>
              </a:lnSpc>
            </a:pPr>
            <a:r>
              <a:rPr lang="en-US" sz="2800" b="1" smtClean="0">
                <a:effectLst>
                  <a:outerShdw blurRad="38100" dist="38100" dir="2700000" algn="tl">
                    <a:srgbClr val="C0C0C0"/>
                  </a:outerShdw>
                </a:effectLst>
              </a:rPr>
              <a:t>Contents</a:t>
            </a:r>
          </a:p>
          <a:p>
            <a:pPr marL="0" indent="0" eaLnBrk="1" hangingPunct="1">
              <a:lnSpc>
                <a:spcPct val="80000"/>
              </a:lnSpc>
              <a:buFontTx/>
              <a:buBlip>
                <a:blip r:embed="rId2"/>
              </a:buBlip>
            </a:pPr>
            <a:r>
              <a:rPr lang="en-US" sz="2000" smtClean="0">
                <a:effectLst>
                  <a:outerShdw blurRad="38100" dist="38100" dir="2700000" algn="tl">
                    <a:srgbClr val="C0C0C0"/>
                  </a:outerShdw>
                </a:effectLst>
              </a:rPr>
              <a:t> GHG inventory</a:t>
            </a:r>
          </a:p>
          <a:p>
            <a:pPr marL="0" indent="0" eaLnBrk="1" hangingPunct="1">
              <a:lnSpc>
                <a:spcPct val="80000"/>
              </a:lnSpc>
              <a:buFontTx/>
              <a:buBlip>
                <a:blip r:embed="rId2"/>
              </a:buBlip>
            </a:pPr>
            <a:r>
              <a:rPr lang="en-US" sz="2000" smtClean="0">
                <a:effectLst>
                  <a:outerShdw blurRad="38100" dist="38100" dir="2700000" algn="tl">
                    <a:srgbClr val="C0C0C0"/>
                  </a:outerShdw>
                </a:effectLst>
              </a:rPr>
              <a:t> Assessment of emissions-reducing projects</a:t>
            </a:r>
          </a:p>
          <a:p>
            <a:pPr marL="0" indent="0" eaLnBrk="1" hangingPunct="1">
              <a:lnSpc>
                <a:spcPct val="80000"/>
              </a:lnSpc>
              <a:buFontTx/>
              <a:buBlip>
                <a:blip r:embed="rId2"/>
              </a:buBlip>
            </a:pPr>
            <a:r>
              <a:rPr lang="en-US" sz="2000" smtClean="0">
                <a:effectLst>
                  <a:outerShdw blurRad="38100" dist="38100" dir="2700000" algn="tl">
                    <a:srgbClr val="C0C0C0"/>
                  </a:outerShdw>
                </a:effectLst>
              </a:rPr>
              <a:t> Strategies</a:t>
            </a:r>
          </a:p>
          <a:p>
            <a:pPr marL="0" indent="0" eaLnBrk="1" hangingPunct="1">
              <a:lnSpc>
                <a:spcPct val="80000"/>
              </a:lnSpc>
              <a:buFontTx/>
              <a:buBlip>
                <a:blip r:embed="rId2"/>
              </a:buBlip>
            </a:pPr>
            <a:r>
              <a:rPr lang="en-US" sz="2000" smtClean="0">
                <a:effectLst>
                  <a:outerShdw blurRad="38100" dist="38100" dir="2700000" algn="tl">
                    <a:srgbClr val="C0C0C0"/>
                  </a:outerShdw>
                </a:effectLst>
              </a:rPr>
              <a:t> Plan for implementation</a:t>
            </a:r>
          </a:p>
        </p:txBody>
      </p:sp>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it-IT" dirty="0" smtClean="0"/>
              <a:t>The </a:t>
            </a:r>
            <a:r>
              <a:rPr lang="it-IT" dirty="0" err="1" smtClean="0"/>
              <a:t>GHG</a:t>
            </a:r>
            <a:r>
              <a:rPr lang="it-IT" dirty="0" smtClean="0"/>
              <a:t> </a:t>
            </a:r>
            <a:r>
              <a:rPr lang="it-IT" dirty="0" err="1" smtClean="0"/>
              <a:t>Inventory</a:t>
            </a:r>
            <a:endParaRPr lang="it-IT" dirty="0" smtClean="0"/>
          </a:p>
        </p:txBody>
      </p:sp>
      <p:pic>
        <p:nvPicPr>
          <p:cNvPr id="105881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7616" t="4051" r="9789" b="4135"/>
          <a:stretch>
            <a:fillRect/>
          </a:stretch>
        </p:blipFill>
        <p:spPr>
          <a:xfrm>
            <a:off x="2832100" y="990600"/>
            <a:ext cx="1790700" cy="1727200"/>
          </a:xfrm>
          <a:noFill/>
        </p:spPr>
      </p:pic>
      <p:pic>
        <p:nvPicPr>
          <p:cNvPr id="10588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3938" y="2908300"/>
            <a:ext cx="7321550" cy="59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700" y="1638300"/>
            <a:ext cx="173990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9" name="Picture 9"/>
          <p:cNvPicPr>
            <a:picLocks noChangeAspect="1" noChangeArrowheads="1"/>
          </p:cNvPicPr>
          <p:nvPr/>
        </p:nvPicPr>
        <p:blipFill>
          <a:blip r:embed="rId5">
            <a:extLst>
              <a:ext uri="{28A0092B-C50C-407E-A947-70E740481C1C}">
                <a14:useLocalDpi xmlns:a14="http://schemas.microsoft.com/office/drawing/2010/main" val="0"/>
              </a:ext>
            </a:extLst>
          </a:blip>
          <a:srcRect l="3783" r="9077"/>
          <a:stretch>
            <a:fillRect/>
          </a:stretch>
        </p:blipFill>
        <p:spPr bwMode="auto">
          <a:xfrm>
            <a:off x="2781300" y="4483100"/>
            <a:ext cx="1776413" cy="170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0" name="Picture 10"/>
          <p:cNvPicPr>
            <a:picLocks noChangeAspect="1" noChangeArrowheads="1"/>
          </p:cNvPicPr>
          <p:nvPr/>
        </p:nvPicPr>
        <p:blipFill>
          <a:blip r:embed="rId6">
            <a:extLst>
              <a:ext uri="{28A0092B-C50C-407E-A947-70E740481C1C}">
                <a14:useLocalDpi xmlns:a14="http://schemas.microsoft.com/office/drawing/2010/main" val="0"/>
              </a:ext>
            </a:extLst>
          </a:blip>
          <a:srcRect l="5223" r="5988"/>
          <a:stretch>
            <a:fillRect/>
          </a:stretch>
        </p:blipFill>
        <p:spPr bwMode="auto">
          <a:xfrm>
            <a:off x="5207000" y="4508500"/>
            <a:ext cx="1665288"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1" name="Picture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24688" y="2806700"/>
            <a:ext cx="1741487" cy="174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94325" y="1092200"/>
            <a:ext cx="1765300" cy="173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4" name="Picture 1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109788" y="3486150"/>
            <a:ext cx="5229225"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5" name="Picture 1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73100" y="3606800"/>
            <a:ext cx="1562100"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6" name="Picture 1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54325" y="3187700"/>
            <a:ext cx="3227388" cy="67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7" name="Picture 1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0238" y="3232150"/>
            <a:ext cx="51625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8" name="Picture 18"/>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914525" y="3335338"/>
            <a:ext cx="6332538"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9" name="Picture 1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052638" y="3303588"/>
            <a:ext cx="52673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58818"/>
                                        </p:tgtEl>
                                        <p:attrNameLst>
                                          <p:attrName>style.visibility</p:attrName>
                                        </p:attrNameLst>
                                      </p:cBhvr>
                                      <p:to>
                                        <p:strVal val="visible"/>
                                      </p:to>
                                    </p:set>
                                    <p:animEffect transition="in" filter="blinds(horizontal)">
                                      <p:cBhvr>
                                        <p:cTn id="7" dur="500"/>
                                        <p:tgtEl>
                                          <p:spTgt spid="1058818"/>
                                        </p:tgtEl>
                                      </p:cBhvr>
                                    </p:animEffect>
                                  </p:childTnLst>
                                </p:cTn>
                              </p:par>
                            </p:childTnLst>
                          </p:cTn>
                        </p:par>
                        <p:par>
                          <p:cTn id="8" fill="hold" nodeType="afterGroup">
                            <p:stCondLst>
                              <p:cond delay="500"/>
                            </p:stCondLst>
                            <p:childTnLst>
                              <p:par>
                                <p:cTn id="9" presetID="3" presetClass="entr" presetSubtype="10" fill="hold" nodeType="afterEffect">
                                  <p:stCondLst>
                                    <p:cond delay="0"/>
                                  </p:stCondLst>
                                  <p:childTnLst>
                                    <p:set>
                                      <p:cBhvr>
                                        <p:cTn id="10" dur="1" fill="hold">
                                          <p:stCondLst>
                                            <p:cond delay="0"/>
                                          </p:stCondLst>
                                        </p:cTn>
                                        <p:tgtEl>
                                          <p:spTgt spid="1058819"/>
                                        </p:tgtEl>
                                        <p:attrNameLst>
                                          <p:attrName>style.visibility</p:attrName>
                                        </p:attrNameLst>
                                      </p:cBhvr>
                                      <p:to>
                                        <p:strVal val="visible"/>
                                      </p:to>
                                    </p:set>
                                    <p:animEffect transition="in" filter="blinds(horizontal)">
                                      <p:cBhvr>
                                        <p:cTn id="11" dur="500"/>
                                        <p:tgtEl>
                                          <p:spTgt spid="1058819"/>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xit" presetSubtype="10" fill="hold" nodeType="clickEffect">
                                  <p:stCondLst>
                                    <p:cond delay="0"/>
                                  </p:stCondLst>
                                  <p:childTnLst>
                                    <p:animEffect transition="out" filter="blinds(horizontal)">
                                      <p:cBhvr>
                                        <p:cTn id="15" dur="500"/>
                                        <p:tgtEl>
                                          <p:spTgt spid="1058819"/>
                                        </p:tgtEl>
                                      </p:cBhvr>
                                    </p:animEffect>
                                    <p:set>
                                      <p:cBhvr>
                                        <p:cTn id="16" dur="1" fill="hold">
                                          <p:stCondLst>
                                            <p:cond delay="499"/>
                                          </p:stCondLst>
                                        </p:cTn>
                                        <p:tgtEl>
                                          <p:spTgt spid="1058819"/>
                                        </p:tgtEl>
                                        <p:attrNameLst>
                                          <p:attrName>style.visibility</p:attrName>
                                        </p:attrNameLst>
                                      </p:cBhvr>
                                      <p:to>
                                        <p:strVal val="hidden"/>
                                      </p:to>
                                    </p:set>
                                  </p:childTnLst>
                                </p:cTn>
                              </p:par>
                            </p:childTnLst>
                          </p:cTn>
                        </p:par>
                        <p:par>
                          <p:cTn id="17" fill="hold" nodeType="afterGroup">
                            <p:stCondLst>
                              <p:cond delay="500"/>
                            </p:stCondLst>
                            <p:childTnLst>
                              <p:par>
                                <p:cTn id="18" presetID="3" presetClass="entr" presetSubtype="10" fill="hold" nodeType="afterEffect">
                                  <p:stCondLst>
                                    <p:cond delay="0"/>
                                  </p:stCondLst>
                                  <p:childTnLst>
                                    <p:set>
                                      <p:cBhvr>
                                        <p:cTn id="19" dur="1" fill="hold">
                                          <p:stCondLst>
                                            <p:cond delay="0"/>
                                          </p:stCondLst>
                                        </p:cTn>
                                        <p:tgtEl>
                                          <p:spTgt spid="5128"/>
                                        </p:tgtEl>
                                        <p:attrNameLst>
                                          <p:attrName>style.visibility</p:attrName>
                                        </p:attrNameLst>
                                      </p:cBhvr>
                                      <p:to>
                                        <p:strVal val="visible"/>
                                      </p:to>
                                    </p:set>
                                    <p:animEffect transition="in" filter="blinds(horizontal)">
                                      <p:cBhvr>
                                        <p:cTn id="20" dur="500"/>
                                        <p:tgtEl>
                                          <p:spTgt spid="5128"/>
                                        </p:tgtEl>
                                      </p:cBhvr>
                                    </p:animEffect>
                                  </p:childTnLst>
                                </p:cTn>
                              </p:par>
                            </p:childTnLst>
                          </p:cTn>
                        </p:par>
                        <p:par>
                          <p:cTn id="21" fill="hold" nodeType="afterGroup">
                            <p:stCondLst>
                              <p:cond delay="1000"/>
                            </p:stCondLst>
                            <p:childTnLst>
                              <p:par>
                                <p:cTn id="22" presetID="3" presetClass="entr" presetSubtype="10" fill="hold" nodeType="afterEffect">
                                  <p:stCondLst>
                                    <p:cond delay="0"/>
                                  </p:stCondLst>
                                  <p:childTnLst>
                                    <p:set>
                                      <p:cBhvr>
                                        <p:cTn id="23" dur="1" fill="hold">
                                          <p:stCondLst>
                                            <p:cond delay="0"/>
                                          </p:stCondLst>
                                        </p:cTn>
                                        <p:tgtEl>
                                          <p:spTgt spid="5138"/>
                                        </p:tgtEl>
                                        <p:attrNameLst>
                                          <p:attrName>style.visibility</p:attrName>
                                        </p:attrNameLst>
                                      </p:cBhvr>
                                      <p:to>
                                        <p:strVal val="visible"/>
                                      </p:to>
                                    </p:set>
                                    <p:animEffect transition="in" filter="blinds(horizontal)">
                                      <p:cBhvr>
                                        <p:cTn id="24" dur="500"/>
                                        <p:tgtEl>
                                          <p:spTgt spid="5138"/>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3" presetClass="exit" presetSubtype="10" fill="hold" nodeType="clickEffect">
                                  <p:stCondLst>
                                    <p:cond delay="0"/>
                                  </p:stCondLst>
                                  <p:childTnLst>
                                    <p:animEffect transition="out" filter="blinds(horizontal)">
                                      <p:cBhvr>
                                        <p:cTn id="28" dur="500"/>
                                        <p:tgtEl>
                                          <p:spTgt spid="5138"/>
                                        </p:tgtEl>
                                      </p:cBhvr>
                                    </p:animEffect>
                                    <p:set>
                                      <p:cBhvr>
                                        <p:cTn id="29" dur="1" fill="hold">
                                          <p:stCondLst>
                                            <p:cond delay="499"/>
                                          </p:stCondLst>
                                        </p:cTn>
                                        <p:tgtEl>
                                          <p:spTgt spid="5138"/>
                                        </p:tgtEl>
                                        <p:attrNameLst>
                                          <p:attrName>style.visibility</p:attrName>
                                        </p:attrNameLst>
                                      </p:cBhvr>
                                      <p:to>
                                        <p:strVal val="hidden"/>
                                      </p:to>
                                    </p:set>
                                  </p:childTnLst>
                                </p:cTn>
                              </p:par>
                            </p:childTnLst>
                          </p:cTn>
                        </p:par>
                        <p:par>
                          <p:cTn id="30" fill="hold" nodeType="afterGroup">
                            <p:stCondLst>
                              <p:cond delay="500"/>
                            </p:stCondLst>
                            <p:childTnLst>
                              <p:par>
                                <p:cTn id="31" presetID="3" presetClass="entr" presetSubtype="10" fill="hold" nodeType="afterEffect">
                                  <p:stCondLst>
                                    <p:cond delay="0"/>
                                  </p:stCondLst>
                                  <p:childTnLst>
                                    <p:set>
                                      <p:cBhvr>
                                        <p:cTn id="32" dur="1" fill="hold">
                                          <p:stCondLst>
                                            <p:cond delay="0"/>
                                          </p:stCondLst>
                                        </p:cTn>
                                        <p:tgtEl>
                                          <p:spTgt spid="5135"/>
                                        </p:tgtEl>
                                        <p:attrNameLst>
                                          <p:attrName>style.visibility</p:attrName>
                                        </p:attrNameLst>
                                      </p:cBhvr>
                                      <p:to>
                                        <p:strVal val="visible"/>
                                      </p:to>
                                    </p:set>
                                    <p:animEffect transition="in" filter="blinds(horizontal)">
                                      <p:cBhvr>
                                        <p:cTn id="33" dur="500"/>
                                        <p:tgtEl>
                                          <p:spTgt spid="5135"/>
                                        </p:tgtEl>
                                      </p:cBhvr>
                                    </p:animEffect>
                                  </p:childTnLst>
                                </p:cTn>
                              </p:par>
                            </p:childTnLst>
                          </p:cTn>
                        </p:par>
                        <p:par>
                          <p:cTn id="34" fill="hold" nodeType="afterGroup">
                            <p:stCondLst>
                              <p:cond delay="1000"/>
                            </p:stCondLst>
                            <p:childTnLst>
                              <p:par>
                                <p:cTn id="35" presetID="3" presetClass="entr" presetSubtype="10" fill="hold" nodeType="afterEffect">
                                  <p:stCondLst>
                                    <p:cond delay="0"/>
                                  </p:stCondLst>
                                  <p:childTnLst>
                                    <p:set>
                                      <p:cBhvr>
                                        <p:cTn id="36" dur="1" fill="hold">
                                          <p:stCondLst>
                                            <p:cond delay="0"/>
                                          </p:stCondLst>
                                        </p:cTn>
                                        <p:tgtEl>
                                          <p:spTgt spid="5134"/>
                                        </p:tgtEl>
                                        <p:attrNameLst>
                                          <p:attrName>style.visibility</p:attrName>
                                        </p:attrNameLst>
                                      </p:cBhvr>
                                      <p:to>
                                        <p:strVal val="visible"/>
                                      </p:to>
                                    </p:set>
                                    <p:animEffect transition="in" filter="blinds(horizontal)">
                                      <p:cBhvr>
                                        <p:cTn id="37" dur="500"/>
                                        <p:tgtEl>
                                          <p:spTgt spid="5134"/>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xit" presetSubtype="10" fill="hold" nodeType="clickEffect">
                                  <p:stCondLst>
                                    <p:cond delay="0"/>
                                  </p:stCondLst>
                                  <p:childTnLst>
                                    <p:animEffect transition="out" filter="blinds(horizontal)">
                                      <p:cBhvr>
                                        <p:cTn id="41" dur="500"/>
                                        <p:tgtEl>
                                          <p:spTgt spid="5134"/>
                                        </p:tgtEl>
                                      </p:cBhvr>
                                    </p:animEffect>
                                    <p:set>
                                      <p:cBhvr>
                                        <p:cTn id="42" dur="1" fill="hold">
                                          <p:stCondLst>
                                            <p:cond delay="499"/>
                                          </p:stCondLst>
                                        </p:cTn>
                                        <p:tgtEl>
                                          <p:spTgt spid="5134"/>
                                        </p:tgtEl>
                                        <p:attrNameLst>
                                          <p:attrName>style.visibility</p:attrName>
                                        </p:attrNameLst>
                                      </p:cBhvr>
                                      <p:to>
                                        <p:strVal val="hidden"/>
                                      </p:to>
                                    </p:set>
                                  </p:childTnLst>
                                </p:cTn>
                              </p:par>
                            </p:childTnLst>
                          </p:cTn>
                        </p:par>
                        <p:par>
                          <p:cTn id="43" fill="hold" nodeType="afterGroup">
                            <p:stCondLst>
                              <p:cond delay="500"/>
                            </p:stCondLst>
                            <p:childTnLst>
                              <p:par>
                                <p:cTn id="44" presetID="3" presetClass="entr" presetSubtype="10" fill="hold" nodeType="afterEffect">
                                  <p:stCondLst>
                                    <p:cond delay="0"/>
                                  </p:stCondLst>
                                  <p:childTnLst>
                                    <p:set>
                                      <p:cBhvr>
                                        <p:cTn id="45" dur="1" fill="hold">
                                          <p:stCondLst>
                                            <p:cond delay="0"/>
                                          </p:stCondLst>
                                        </p:cTn>
                                        <p:tgtEl>
                                          <p:spTgt spid="5129"/>
                                        </p:tgtEl>
                                        <p:attrNameLst>
                                          <p:attrName>style.visibility</p:attrName>
                                        </p:attrNameLst>
                                      </p:cBhvr>
                                      <p:to>
                                        <p:strVal val="visible"/>
                                      </p:to>
                                    </p:set>
                                    <p:animEffect transition="in" filter="blinds(horizontal)">
                                      <p:cBhvr>
                                        <p:cTn id="46" dur="500"/>
                                        <p:tgtEl>
                                          <p:spTgt spid="5129"/>
                                        </p:tgtEl>
                                      </p:cBhvr>
                                    </p:animEffect>
                                  </p:childTnLst>
                                </p:cTn>
                              </p:par>
                              <p:par>
                                <p:cTn id="47" presetID="3" presetClass="entr" presetSubtype="10" fill="hold" nodeType="withEffect">
                                  <p:stCondLst>
                                    <p:cond delay="0"/>
                                  </p:stCondLst>
                                  <p:childTnLst>
                                    <p:set>
                                      <p:cBhvr>
                                        <p:cTn id="48" dur="1" fill="hold">
                                          <p:stCondLst>
                                            <p:cond delay="0"/>
                                          </p:stCondLst>
                                        </p:cTn>
                                        <p:tgtEl>
                                          <p:spTgt spid="5130"/>
                                        </p:tgtEl>
                                        <p:attrNameLst>
                                          <p:attrName>style.visibility</p:attrName>
                                        </p:attrNameLst>
                                      </p:cBhvr>
                                      <p:to>
                                        <p:strVal val="visible"/>
                                      </p:to>
                                    </p:set>
                                    <p:animEffect transition="in" filter="blinds(horizontal)">
                                      <p:cBhvr>
                                        <p:cTn id="49" dur="500"/>
                                        <p:tgtEl>
                                          <p:spTgt spid="5130"/>
                                        </p:tgtEl>
                                      </p:cBhvr>
                                    </p:animEffect>
                                  </p:childTnLst>
                                </p:cTn>
                              </p:par>
                            </p:childTnLst>
                          </p:cTn>
                        </p:par>
                        <p:par>
                          <p:cTn id="50" fill="hold" nodeType="afterGroup">
                            <p:stCondLst>
                              <p:cond delay="1000"/>
                            </p:stCondLst>
                            <p:childTnLst>
                              <p:par>
                                <p:cTn id="51" presetID="3" presetClass="entr" presetSubtype="10" fill="hold" nodeType="afterEffect">
                                  <p:stCondLst>
                                    <p:cond delay="0"/>
                                  </p:stCondLst>
                                  <p:childTnLst>
                                    <p:set>
                                      <p:cBhvr>
                                        <p:cTn id="52" dur="1" fill="hold">
                                          <p:stCondLst>
                                            <p:cond delay="0"/>
                                          </p:stCondLst>
                                        </p:cTn>
                                        <p:tgtEl>
                                          <p:spTgt spid="5139"/>
                                        </p:tgtEl>
                                        <p:attrNameLst>
                                          <p:attrName>style.visibility</p:attrName>
                                        </p:attrNameLst>
                                      </p:cBhvr>
                                      <p:to>
                                        <p:strVal val="visible"/>
                                      </p:to>
                                    </p:set>
                                    <p:animEffect transition="in" filter="blinds(horizontal)">
                                      <p:cBhvr>
                                        <p:cTn id="53" dur="500"/>
                                        <p:tgtEl>
                                          <p:spTgt spid="5139"/>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3" presetClass="exit" presetSubtype="10" fill="hold" nodeType="clickEffect">
                                  <p:stCondLst>
                                    <p:cond delay="0"/>
                                  </p:stCondLst>
                                  <p:childTnLst>
                                    <p:animEffect transition="out" filter="blinds(horizontal)">
                                      <p:cBhvr>
                                        <p:cTn id="57" dur="500"/>
                                        <p:tgtEl>
                                          <p:spTgt spid="5139"/>
                                        </p:tgtEl>
                                      </p:cBhvr>
                                    </p:animEffect>
                                    <p:set>
                                      <p:cBhvr>
                                        <p:cTn id="58" dur="1" fill="hold">
                                          <p:stCondLst>
                                            <p:cond delay="499"/>
                                          </p:stCondLst>
                                        </p:cTn>
                                        <p:tgtEl>
                                          <p:spTgt spid="5139"/>
                                        </p:tgtEl>
                                        <p:attrNameLst>
                                          <p:attrName>style.visibility</p:attrName>
                                        </p:attrNameLst>
                                      </p:cBhvr>
                                      <p:to>
                                        <p:strVal val="hidden"/>
                                      </p:to>
                                    </p:set>
                                  </p:childTnLst>
                                </p:cTn>
                              </p:par>
                            </p:childTnLst>
                          </p:cTn>
                        </p:par>
                        <p:par>
                          <p:cTn id="59" fill="hold" nodeType="afterGroup">
                            <p:stCondLst>
                              <p:cond delay="500"/>
                            </p:stCondLst>
                            <p:childTnLst>
                              <p:par>
                                <p:cTn id="60" presetID="3" presetClass="entr" presetSubtype="10" fill="hold" nodeType="afterEffect">
                                  <p:stCondLst>
                                    <p:cond delay="0"/>
                                  </p:stCondLst>
                                  <p:childTnLst>
                                    <p:set>
                                      <p:cBhvr>
                                        <p:cTn id="61" dur="1" fill="hold">
                                          <p:stCondLst>
                                            <p:cond delay="0"/>
                                          </p:stCondLst>
                                        </p:cTn>
                                        <p:tgtEl>
                                          <p:spTgt spid="5131"/>
                                        </p:tgtEl>
                                        <p:attrNameLst>
                                          <p:attrName>style.visibility</p:attrName>
                                        </p:attrNameLst>
                                      </p:cBhvr>
                                      <p:to>
                                        <p:strVal val="visible"/>
                                      </p:to>
                                    </p:set>
                                    <p:animEffect transition="in" filter="blinds(horizontal)">
                                      <p:cBhvr>
                                        <p:cTn id="62" dur="500"/>
                                        <p:tgtEl>
                                          <p:spTgt spid="5131"/>
                                        </p:tgtEl>
                                      </p:cBhvr>
                                    </p:animEffect>
                                  </p:childTnLst>
                                </p:cTn>
                              </p:par>
                            </p:childTnLst>
                          </p:cTn>
                        </p:par>
                        <p:par>
                          <p:cTn id="63" fill="hold" nodeType="afterGroup">
                            <p:stCondLst>
                              <p:cond delay="1000"/>
                            </p:stCondLst>
                            <p:childTnLst>
                              <p:par>
                                <p:cTn id="64" presetID="3" presetClass="entr" presetSubtype="10" fill="hold" nodeType="afterEffect">
                                  <p:stCondLst>
                                    <p:cond delay="0"/>
                                  </p:stCondLst>
                                  <p:childTnLst>
                                    <p:set>
                                      <p:cBhvr>
                                        <p:cTn id="65" dur="1" fill="hold">
                                          <p:stCondLst>
                                            <p:cond delay="0"/>
                                          </p:stCondLst>
                                        </p:cTn>
                                        <p:tgtEl>
                                          <p:spTgt spid="5136"/>
                                        </p:tgtEl>
                                        <p:attrNameLst>
                                          <p:attrName>style.visibility</p:attrName>
                                        </p:attrNameLst>
                                      </p:cBhvr>
                                      <p:to>
                                        <p:strVal val="visible"/>
                                      </p:to>
                                    </p:set>
                                    <p:animEffect transition="in" filter="blinds(horizontal)">
                                      <p:cBhvr>
                                        <p:cTn id="66" dur="500"/>
                                        <p:tgtEl>
                                          <p:spTgt spid="5136"/>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3" presetClass="exit" presetSubtype="10" fill="hold" nodeType="clickEffect">
                                  <p:stCondLst>
                                    <p:cond delay="0"/>
                                  </p:stCondLst>
                                  <p:childTnLst>
                                    <p:animEffect transition="out" filter="blinds(horizontal)">
                                      <p:cBhvr>
                                        <p:cTn id="70" dur="500"/>
                                        <p:tgtEl>
                                          <p:spTgt spid="5136"/>
                                        </p:tgtEl>
                                      </p:cBhvr>
                                    </p:animEffect>
                                    <p:set>
                                      <p:cBhvr>
                                        <p:cTn id="71" dur="1" fill="hold">
                                          <p:stCondLst>
                                            <p:cond delay="499"/>
                                          </p:stCondLst>
                                        </p:cTn>
                                        <p:tgtEl>
                                          <p:spTgt spid="5136"/>
                                        </p:tgtEl>
                                        <p:attrNameLst>
                                          <p:attrName>style.visibility</p:attrName>
                                        </p:attrNameLst>
                                      </p:cBhvr>
                                      <p:to>
                                        <p:strVal val="hidden"/>
                                      </p:to>
                                    </p:set>
                                  </p:childTnLst>
                                </p:cTn>
                              </p:par>
                            </p:childTnLst>
                          </p:cTn>
                        </p:par>
                        <p:par>
                          <p:cTn id="72" fill="hold" nodeType="afterGroup">
                            <p:stCondLst>
                              <p:cond delay="500"/>
                            </p:stCondLst>
                            <p:childTnLst>
                              <p:par>
                                <p:cTn id="73" presetID="3" presetClass="entr" presetSubtype="10" fill="hold" nodeType="afterEffect">
                                  <p:stCondLst>
                                    <p:cond delay="0"/>
                                  </p:stCondLst>
                                  <p:childTnLst>
                                    <p:set>
                                      <p:cBhvr>
                                        <p:cTn id="74" dur="1" fill="hold">
                                          <p:stCondLst>
                                            <p:cond delay="0"/>
                                          </p:stCondLst>
                                        </p:cTn>
                                        <p:tgtEl>
                                          <p:spTgt spid="5132"/>
                                        </p:tgtEl>
                                        <p:attrNameLst>
                                          <p:attrName>style.visibility</p:attrName>
                                        </p:attrNameLst>
                                      </p:cBhvr>
                                      <p:to>
                                        <p:strVal val="visible"/>
                                      </p:to>
                                    </p:set>
                                    <p:animEffect transition="in" filter="blinds(horizontal)">
                                      <p:cBhvr>
                                        <p:cTn id="75" dur="500"/>
                                        <p:tgtEl>
                                          <p:spTgt spid="5132"/>
                                        </p:tgtEl>
                                      </p:cBhvr>
                                    </p:animEffect>
                                  </p:childTnLst>
                                </p:cTn>
                              </p:par>
                            </p:childTnLst>
                          </p:cTn>
                        </p:par>
                        <p:par>
                          <p:cTn id="76" fill="hold" nodeType="afterGroup">
                            <p:stCondLst>
                              <p:cond delay="1000"/>
                            </p:stCondLst>
                            <p:childTnLst>
                              <p:par>
                                <p:cTn id="77" presetID="3" presetClass="entr" presetSubtype="10" fill="hold" nodeType="afterEffect">
                                  <p:stCondLst>
                                    <p:cond delay="0"/>
                                  </p:stCondLst>
                                  <p:childTnLst>
                                    <p:set>
                                      <p:cBhvr>
                                        <p:cTn id="78" dur="1" fill="hold">
                                          <p:stCondLst>
                                            <p:cond delay="0"/>
                                          </p:stCondLst>
                                        </p:cTn>
                                        <p:tgtEl>
                                          <p:spTgt spid="5137"/>
                                        </p:tgtEl>
                                        <p:attrNameLst>
                                          <p:attrName>style.visibility</p:attrName>
                                        </p:attrNameLst>
                                      </p:cBhvr>
                                      <p:to>
                                        <p:strVal val="visible"/>
                                      </p:to>
                                    </p:set>
                                    <p:animEffect transition="in" filter="blinds(horizontal)">
                                      <p:cBhvr>
                                        <p:cTn id="79" dur="500"/>
                                        <p:tgtEl>
                                          <p:spTgt spid="5137"/>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3" presetClass="exit" presetSubtype="10" fill="hold" nodeType="clickEffect">
                                  <p:stCondLst>
                                    <p:cond delay="0"/>
                                  </p:stCondLst>
                                  <p:childTnLst>
                                    <p:animEffect transition="out" filter="blinds(horizontal)">
                                      <p:cBhvr>
                                        <p:cTn id="83" dur="500"/>
                                        <p:tgtEl>
                                          <p:spTgt spid="5137"/>
                                        </p:tgtEl>
                                      </p:cBhvr>
                                    </p:animEffect>
                                    <p:set>
                                      <p:cBhvr>
                                        <p:cTn id="84" dur="1" fill="hold">
                                          <p:stCondLst>
                                            <p:cond delay="499"/>
                                          </p:stCondLst>
                                        </p:cTn>
                                        <p:tgtEl>
                                          <p:spTgt spid="513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it-IT" dirty="0" smtClean="0"/>
              <a:t>The </a:t>
            </a:r>
            <a:r>
              <a:rPr lang="it-IT" dirty="0" err="1" smtClean="0"/>
              <a:t>GHG</a:t>
            </a:r>
            <a:r>
              <a:rPr lang="it-IT" dirty="0" smtClean="0"/>
              <a:t> </a:t>
            </a:r>
            <a:r>
              <a:rPr lang="it-IT" dirty="0" err="1" smtClean="0"/>
              <a:t>Inventory</a:t>
            </a:r>
            <a:endParaRPr lang="it-IT" dirty="0"/>
          </a:p>
        </p:txBody>
      </p:sp>
      <p:pic>
        <p:nvPicPr>
          <p:cNvPr id="12291" name="Content Placeholder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8100" y="1752600"/>
            <a:ext cx="8296275" cy="4508500"/>
          </a:xfrm>
          <a:noFill/>
        </p:spPr>
      </p:pic>
      <p:pic>
        <p:nvPicPr>
          <p:cNvPr id="1229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3500" y="1358900"/>
            <a:ext cx="3949700" cy="250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it-IT" dirty="0" smtClean="0"/>
              <a:t>The </a:t>
            </a:r>
            <a:r>
              <a:rPr lang="it-IT" dirty="0" err="1" smtClean="0"/>
              <a:t>GHG</a:t>
            </a:r>
            <a:r>
              <a:rPr lang="it-IT" dirty="0" smtClean="0"/>
              <a:t> </a:t>
            </a:r>
            <a:r>
              <a:rPr lang="it-IT" dirty="0" err="1" smtClean="0"/>
              <a:t>Inventory</a:t>
            </a:r>
            <a:endParaRPr lang="it-IT" dirty="0" smtClean="0"/>
          </a:p>
        </p:txBody>
      </p:sp>
      <p:pic>
        <p:nvPicPr>
          <p:cNvPr id="13315"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6949" b="8841"/>
          <a:stretch>
            <a:fillRect/>
          </a:stretch>
        </p:blipFill>
        <p:spPr>
          <a:xfrm>
            <a:off x="539750" y="1447800"/>
            <a:ext cx="7845425" cy="3886200"/>
          </a:xfrm>
          <a:noFill/>
        </p:spPr>
      </p:pic>
      <p:sp>
        <p:nvSpPr>
          <p:cNvPr id="5" name="Text Box 6"/>
          <p:cNvSpPr txBox="1">
            <a:spLocks noChangeArrowheads="1"/>
          </p:cNvSpPr>
          <p:nvPr/>
        </p:nvSpPr>
        <p:spPr bwMode="auto">
          <a:xfrm>
            <a:off x="0" y="5435600"/>
            <a:ext cx="9144000" cy="646113"/>
          </a:xfrm>
          <a:prstGeom prst="rect">
            <a:avLst/>
          </a:prstGeom>
          <a:noFill/>
          <a:ln w="9525">
            <a:noFill/>
            <a:miter lim="800000"/>
            <a:headEnd/>
            <a:tailEnd/>
          </a:ln>
          <a:effectLst/>
        </p:spPr>
        <p:txBody>
          <a:bodyPr>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spcBef>
                <a:spcPct val="50000"/>
              </a:spcBef>
            </a:pPr>
            <a:r>
              <a:rPr lang="en-US">
                <a:solidFill>
                  <a:srgbClr val="000000"/>
                </a:solidFill>
                <a:effectLst>
                  <a:outerShdw blurRad="38100" dist="38100" dir="2700000" algn="tl">
                    <a:srgbClr val="C0C0C0"/>
                  </a:outerShdw>
                </a:effectLst>
                <a:cs typeface="Times New Roman" pitchFamily="18" charset="0"/>
              </a:rPr>
              <a:t>Total Campus Emissions</a:t>
            </a:r>
            <a:r>
              <a:rPr lang="it-IT"/>
              <a:t> </a:t>
            </a:r>
            <a:r>
              <a:rPr lang="it-IT">
                <a:effectLst>
                  <a:outerShdw blurRad="38100" dist="38100" dir="2700000" algn="tl">
                    <a:srgbClr val="C0C0C0"/>
                  </a:outerShdw>
                </a:effectLst>
              </a:rPr>
              <a:t>in Fiscal Year 2009</a:t>
            </a:r>
            <a:r>
              <a:rPr lang="it-IT">
                <a:solidFill>
                  <a:srgbClr val="000000"/>
                </a:solidFill>
                <a:effectLst>
                  <a:outerShdw blurRad="38100" dist="38100" dir="2700000" algn="tl">
                    <a:srgbClr val="C0C0C0"/>
                  </a:outerShdw>
                </a:effectLst>
              </a:rPr>
              <a:t>: </a:t>
            </a:r>
            <a:r>
              <a:rPr lang="it-IT" sz="3600">
                <a:solidFill>
                  <a:srgbClr val="0099CC"/>
                </a:solidFill>
                <a:effectLst>
                  <a:outerShdw blurRad="38100" dist="38100" dir="2700000" algn="tl">
                    <a:srgbClr val="C0C0C0"/>
                  </a:outerShdw>
                </a:effectLst>
              </a:rPr>
              <a:t>5,100</a:t>
            </a:r>
            <a:r>
              <a:rPr lang="it-IT" sz="1800">
                <a:solidFill>
                  <a:srgbClr val="000000"/>
                </a:solidFill>
                <a:effectLst>
                  <a:outerShdw blurRad="38100" dist="38100" dir="2700000" algn="tl">
                    <a:srgbClr val="C0C0C0"/>
                  </a:outerShdw>
                </a:effectLst>
              </a:rPr>
              <a:t> </a:t>
            </a:r>
            <a:r>
              <a:rPr lang="it-IT" sz="3200">
                <a:solidFill>
                  <a:srgbClr val="000000"/>
                </a:solidFill>
                <a:effectLst>
                  <a:outerShdw blurRad="38100" dist="38100" dir="2700000" algn="tl">
                    <a:srgbClr val="C0C0C0"/>
                  </a:outerShdw>
                </a:effectLst>
              </a:rPr>
              <a:t>tCO</a:t>
            </a:r>
            <a:r>
              <a:rPr lang="it-IT" sz="3200" baseline="-25000">
                <a:solidFill>
                  <a:srgbClr val="000000"/>
                </a:solidFill>
                <a:effectLst>
                  <a:outerShdw blurRad="38100" dist="38100" dir="2700000" algn="tl">
                    <a:srgbClr val="C0C0C0"/>
                  </a:outerShdw>
                </a:effectLst>
              </a:rPr>
              <a:t>2</a:t>
            </a:r>
            <a:r>
              <a:rPr lang="it-IT" sz="3200">
                <a:solidFill>
                  <a:srgbClr val="000000"/>
                </a:solidFill>
                <a:effectLst>
                  <a:outerShdw blurRad="38100" dist="38100" dir="2700000" algn="tl">
                    <a:srgbClr val="C0C0C0"/>
                  </a:outerShdw>
                </a:effectLst>
              </a:rPr>
              <a:t>e</a:t>
            </a:r>
            <a:endParaRPr lang="en-US" sz="3600">
              <a:solidFill>
                <a:srgbClr val="000000"/>
              </a:solidFill>
              <a:effectLst>
                <a:outerShdw blurRad="38100" dist="38100" dir="2700000" algn="tl">
                  <a:srgbClr val="C0C0C0"/>
                </a:outerShdw>
              </a:effectLst>
            </a:endParaRPr>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it-IT" dirty="0" smtClean="0"/>
              <a:t>CAP </a:t>
            </a:r>
            <a:r>
              <a:rPr lang="it-IT" dirty="0" err="1" smtClean="0"/>
              <a:t>Strategies</a:t>
            </a:r>
            <a:endParaRPr lang="it-IT" dirty="0" smtClean="0"/>
          </a:p>
        </p:txBody>
      </p:sp>
      <p:pic>
        <p:nvPicPr>
          <p:cNvPr id="1059846" name="Picture 6"/>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27025" y="1544638"/>
            <a:ext cx="1946275" cy="1731962"/>
          </a:xfrm>
          <a:noFill/>
        </p:spPr>
      </p:pic>
      <p:pic>
        <p:nvPicPr>
          <p:cNvPr id="1059847"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1063" y="1822450"/>
            <a:ext cx="752475"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9848"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95600" y="1524000"/>
            <a:ext cx="5962650" cy="171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a:spLocks noChangeArrowheads="1"/>
          </p:cNvSpPr>
          <p:nvPr/>
        </p:nvSpPr>
        <p:spPr bwMode="auto">
          <a:xfrm>
            <a:off x="76200" y="3289300"/>
            <a:ext cx="88519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sz="3200">
                <a:solidFill>
                  <a:srgbClr val="FF0000"/>
                </a:solidFill>
                <a:latin typeface="Helvetica 45 Light" pitchFamily="34" charset="0"/>
              </a:rPr>
              <a:t>STUDENTS / FACULTY / STAFF COMMUTING</a:t>
            </a:r>
          </a:p>
        </p:txBody>
      </p:sp>
      <p:sp>
        <p:nvSpPr>
          <p:cNvPr id="10" name="TextBox 9"/>
          <p:cNvSpPr txBox="1">
            <a:spLocks noChangeArrowheads="1"/>
          </p:cNvSpPr>
          <p:nvPr/>
        </p:nvSpPr>
        <p:spPr bwMode="auto">
          <a:xfrm>
            <a:off x="101600" y="3568700"/>
            <a:ext cx="88519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sz="3200">
                <a:solidFill>
                  <a:srgbClr val="0099CC"/>
                </a:solidFill>
                <a:latin typeface="Helvetica 45 Light" pitchFamily="34" charset="0"/>
              </a:rPr>
              <a:t>PROMOTION OF CARPOOLING – SUPPORT TO PUBLIC TRANSPORT STRATEGIES – SEEU SHUTTLES</a:t>
            </a:r>
          </a:p>
        </p:txBody>
      </p:sp>
      <p:sp>
        <p:nvSpPr>
          <p:cNvPr id="11" name="Rectangle 10"/>
          <p:cNvSpPr/>
          <p:nvPr/>
        </p:nvSpPr>
        <p:spPr>
          <a:xfrm>
            <a:off x="241300" y="5108575"/>
            <a:ext cx="8001000" cy="1200150"/>
          </a:xfrm>
          <a:prstGeom prst="rect">
            <a:avLst/>
          </a:prstGeom>
        </p:spPr>
        <p:txBody>
          <a:bodyPr>
            <a:spAutoFit/>
          </a:bodyPr>
          <a:lstStyle/>
          <a:p>
            <a:r>
              <a:rPr lang="en-US">
                <a:effectLst>
                  <a:outerShdw blurRad="38100" dist="38100" dir="2700000" algn="tl">
                    <a:srgbClr val="C0C0C0"/>
                  </a:outerShdw>
                </a:effectLst>
                <a:latin typeface="Helvetica 45 Light" pitchFamily="34" charset="0"/>
              </a:rPr>
              <a:t>Emission Reduction: </a:t>
            </a:r>
          </a:p>
          <a:p>
            <a:r>
              <a:rPr lang="en-US">
                <a:solidFill>
                  <a:srgbClr val="0099CC"/>
                </a:solidFill>
                <a:effectLst>
                  <a:outerShdw blurRad="38100" dist="38100" dir="2700000" algn="tl">
                    <a:srgbClr val="C0C0C0"/>
                  </a:outerShdw>
                </a:effectLst>
                <a:latin typeface="Helvetica 45 Light" pitchFamily="34" charset="0"/>
              </a:rPr>
              <a:t>360 tCO</a:t>
            </a:r>
            <a:r>
              <a:rPr lang="en-US" baseline="-25000">
                <a:solidFill>
                  <a:srgbClr val="0099CC"/>
                </a:solidFill>
                <a:effectLst>
                  <a:outerShdw blurRad="38100" dist="38100" dir="2700000" algn="tl">
                    <a:srgbClr val="C0C0C0"/>
                  </a:outerShdw>
                </a:effectLst>
                <a:latin typeface="Helvetica 45 Light" pitchFamily="34" charset="0"/>
              </a:rPr>
              <a:t>2</a:t>
            </a:r>
            <a:r>
              <a:rPr lang="en-US">
                <a:solidFill>
                  <a:srgbClr val="0099CC"/>
                </a:solidFill>
                <a:effectLst>
                  <a:outerShdw blurRad="38100" dist="38100" dir="2700000" algn="tl">
                    <a:srgbClr val="C0C0C0"/>
                  </a:outerShdw>
                </a:effectLst>
                <a:latin typeface="Helvetica 45 Light" pitchFamily="34" charset="0"/>
              </a:rPr>
              <a:t>e/y</a:t>
            </a:r>
            <a:r>
              <a:rPr lang="en-US">
                <a:effectLst>
                  <a:outerShdw blurRad="38100" dist="38100" dir="2700000" algn="tl">
                    <a:srgbClr val="C0C0C0"/>
                  </a:outerShdw>
                </a:effectLst>
                <a:latin typeface="Helvetica 45 Light" pitchFamily="34" charset="0"/>
              </a:rPr>
              <a:t> – </a:t>
            </a:r>
            <a:r>
              <a:rPr lang="en-US">
                <a:solidFill>
                  <a:srgbClr val="0099CC"/>
                </a:solidFill>
                <a:effectLst>
                  <a:outerShdw blurRad="38100" dist="38100" dir="2700000" algn="tl">
                    <a:srgbClr val="C0C0C0"/>
                  </a:outerShdw>
                </a:effectLst>
                <a:latin typeface="Helvetica 45 Light" pitchFamily="34" charset="0"/>
              </a:rPr>
              <a:t>7.1% </a:t>
            </a:r>
            <a:r>
              <a:rPr lang="en-US">
                <a:effectLst>
                  <a:outerShdw blurRad="38100" dist="38100" dir="2700000" algn="tl">
                    <a:srgbClr val="C0C0C0"/>
                  </a:outerShdw>
                </a:effectLst>
                <a:latin typeface="Helvetica 45 Light" pitchFamily="34" charset="0"/>
              </a:rPr>
              <a:t>from carpooling</a:t>
            </a:r>
          </a:p>
          <a:p>
            <a:r>
              <a:rPr lang="en-US">
                <a:solidFill>
                  <a:srgbClr val="0099CC"/>
                </a:solidFill>
                <a:effectLst>
                  <a:outerShdw blurRad="38100" dist="38100" dir="2700000" algn="tl">
                    <a:srgbClr val="C0C0C0"/>
                  </a:outerShdw>
                </a:effectLst>
                <a:latin typeface="Helvetica 45 Light" pitchFamily="34" charset="0"/>
              </a:rPr>
              <a:t>75.5 tCO</a:t>
            </a:r>
            <a:r>
              <a:rPr lang="en-US" baseline="-25000">
                <a:solidFill>
                  <a:srgbClr val="0099CC"/>
                </a:solidFill>
                <a:effectLst>
                  <a:outerShdw blurRad="38100" dist="38100" dir="2700000" algn="tl">
                    <a:srgbClr val="C0C0C0"/>
                  </a:outerShdw>
                </a:effectLst>
                <a:latin typeface="Helvetica 45 Light" pitchFamily="34" charset="0"/>
              </a:rPr>
              <a:t>2</a:t>
            </a:r>
            <a:r>
              <a:rPr lang="en-US">
                <a:solidFill>
                  <a:srgbClr val="0099CC"/>
                </a:solidFill>
                <a:effectLst>
                  <a:outerShdw blurRad="38100" dist="38100" dir="2700000" algn="tl">
                    <a:srgbClr val="C0C0C0"/>
                  </a:outerShdw>
                </a:effectLst>
                <a:latin typeface="Helvetica 45 Light" pitchFamily="34" charset="0"/>
              </a:rPr>
              <a:t>e/y </a:t>
            </a:r>
            <a:r>
              <a:rPr lang="en-US">
                <a:effectLst>
                  <a:outerShdw blurRad="38100" dist="38100" dir="2700000" algn="tl">
                    <a:srgbClr val="C0C0C0"/>
                  </a:outerShdw>
                </a:effectLst>
                <a:latin typeface="Helvetica 45 Light" pitchFamily="34" charset="0"/>
              </a:rPr>
              <a:t>– </a:t>
            </a:r>
            <a:r>
              <a:rPr lang="en-US">
                <a:solidFill>
                  <a:srgbClr val="0099CC"/>
                </a:solidFill>
                <a:effectLst>
                  <a:outerShdw blurRad="38100" dist="38100" dir="2700000" algn="tl">
                    <a:srgbClr val="C0C0C0"/>
                  </a:outerShdw>
                </a:effectLst>
                <a:latin typeface="Helvetica 45 Light" pitchFamily="34" charset="0"/>
              </a:rPr>
              <a:t>1.5% </a:t>
            </a:r>
            <a:r>
              <a:rPr lang="en-US">
                <a:effectLst>
                  <a:outerShdw blurRad="38100" dist="38100" dir="2700000" algn="tl">
                    <a:srgbClr val="C0C0C0"/>
                  </a:outerShdw>
                </a:effectLst>
                <a:latin typeface="Helvetica 45 Light" pitchFamily="34" charset="0"/>
              </a:rPr>
              <a:t>from SEEU Shuttles </a:t>
            </a:r>
            <a:endParaRPr lang="it-IT">
              <a:latin typeface="Helvetica 45 Light"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59846"/>
                                        </p:tgtEl>
                                        <p:attrNameLst>
                                          <p:attrName>style.visibility</p:attrName>
                                        </p:attrNameLst>
                                      </p:cBhvr>
                                      <p:to>
                                        <p:strVal val="visible"/>
                                      </p:to>
                                    </p:set>
                                    <p:animEffect transition="in" filter="blinds(horizontal)">
                                      <p:cBhvr>
                                        <p:cTn id="7" dur="1000"/>
                                        <p:tgtEl>
                                          <p:spTgt spid="105984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1000"/>
                                        <p:tgtEl>
                                          <p:spTgt spid="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1059847"/>
                                        </p:tgtEl>
                                        <p:attrNameLst>
                                          <p:attrName>style.visibility</p:attrName>
                                        </p:attrNameLst>
                                      </p:cBhvr>
                                      <p:to>
                                        <p:strVal val="visible"/>
                                      </p:to>
                                    </p:set>
                                    <p:animEffect transition="in" filter="blinds(horizontal)">
                                      <p:cBhvr>
                                        <p:cTn id="15" dur="1000"/>
                                        <p:tgtEl>
                                          <p:spTgt spid="1059847"/>
                                        </p:tgtEl>
                                      </p:cBhvr>
                                    </p:animEffect>
                                  </p:childTnLst>
                                </p:cTn>
                              </p:par>
                              <p:par>
                                <p:cTn id="16" presetID="3" presetClass="exit" presetSubtype="10" fill="hold" grpId="1" nodeType="withEffect">
                                  <p:stCondLst>
                                    <p:cond delay="0"/>
                                  </p:stCondLst>
                                  <p:childTnLst>
                                    <p:animEffect transition="out" filter="blinds(horizontal)">
                                      <p:cBhvr>
                                        <p:cTn id="17" dur="1000"/>
                                        <p:tgtEl>
                                          <p:spTgt spid="9"/>
                                        </p:tgtEl>
                                      </p:cBhvr>
                                    </p:animEffect>
                                    <p:set>
                                      <p:cBhvr>
                                        <p:cTn id="18" dur="1" fill="hold">
                                          <p:stCondLst>
                                            <p:cond delay="999"/>
                                          </p:stCondLst>
                                        </p:cTn>
                                        <p:tgtEl>
                                          <p:spTgt spid="9"/>
                                        </p:tgtEl>
                                        <p:attrNameLst>
                                          <p:attrName>style.visibility</p:attrName>
                                        </p:attrNameLst>
                                      </p:cBhvr>
                                      <p:to>
                                        <p:strVal val="hidden"/>
                                      </p:to>
                                    </p:set>
                                  </p:childTnLst>
                                </p:cTn>
                              </p:par>
                            </p:childTnLst>
                          </p:cTn>
                        </p:par>
                        <p:par>
                          <p:cTn id="19" fill="hold" nodeType="afterGroup">
                            <p:stCondLst>
                              <p:cond delay="1000"/>
                            </p:stCondLst>
                            <p:childTnLst>
                              <p:par>
                                <p:cTn id="20" presetID="3" presetClass="entr" presetSubtype="10" fill="hold" nodeType="afterEffect">
                                  <p:stCondLst>
                                    <p:cond delay="0"/>
                                  </p:stCondLst>
                                  <p:childTnLst>
                                    <p:set>
                                      <p:cBhvr>
                                        <p:cTn id="21" dur="1" fill="hold">
                                          <p:stCondLst>
                                            <p:cond delay="0"/>
                                          </p:stCondLst>
                                        </p:cTn>
                                        <p:tgtEl>
                                          <p:spTgt spid="1059848"/>
                                        </p:tgtEl>
                                        <p:attrNameLst>
                                          <p:attrName>style.visibility</p:attrName>
                                        </p:attrNameLst>
                                      </p:cBhvr>
                                      <p:to>
                                        <p:strVal val="visible"/>
                                      </p:to>
                                    </p:set>
                                    <p:animEffect transition="in" filter="blinds(horizontal)">
                                      <p:cBhvr>
                                        <p:cTn id="22" dur="1000"/>
                                        <p:tgtEl>
                                          <p:spTgt spid="1059848"/>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1000"/>
                                        <p:tgtEl>
                                          <p:spTgt spid="10"/>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horizont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it-IT" dirty="0" smtClean="0"/>
              <a:t>CAP </a:t>
            </a:r>
            <a:r>
              <a:rPr lang="it-IT" dirty="0" err="1" smtClean="0"/>
              <a:t>Strategies</a:t>
            </a:r>
            <a:endParaRPr lang="it-IT" dirty="0"/>
          </a:p>
        </p:txBody>
      </p:sp>
      <p:pic>
        <p:nvPicPr>
          <p:cNvPr id="4915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55613" y="1874838"/>
            <a:ext cx="2014537" cy="1935162"/>
          </a:xfrm>
          <a:noFill/>
        </p:spPr>
      </p:pic>
      <p:pic>
        <p:nvPicPr>
          <p:cNvPr id="6"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0863" y="2279650"/>
            <a:ext cx="752475"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5" name="Picture 3"/>
          <p:cNvPicPr>
            <a:picLocks noChangeAspect="1" noChangeArrowheads="1"/>
          </p:cNvPicPr>
          <p:nvPr/>
        </p:nvPicPr>
        <p:blipFill>
          <a:blip r:embed="rId4">
            <a:extLst>
              <a:ext uri="{28A0092B-C50C-407E-A947-70E740481C1C}">
                <a14:useLocalDpi xmlns:a14="http://schemas.microsoft.com/office/drawing/2010/main" val="0"/>
              </a:ext>
            </a:extLst>
          </a:blip>
          <a:srcRect l="27267" r="26779"/>
          <a:stretch>
            <a:fillRect/>
          </a:stretch>
        </p:blipFill>
        <p:spPr bwMode="auto">
          <a:xfrm>
            <a:off x="4876800" y="1905000"/>
            <a:ext cx="3136900" cy="193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a:spLocks noChangeArrowheads="1"/>
          </p:cNvSpPr>
          <p:nvPr/>
        </p:nvSpPr>
        <p:spPr bwMode="auto">
          <a:xfrm>
            <a:off x="635000" y="3949700"/>
            <a:ext cx="69675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sz="3200">
                <a:solidFill>
                  <a:srgbClr val="FF0000"/>
                </a:solidFill>
                <a:latin typeface="Helvetica 45 Light" pitchFamily="34" charset="0"/>
              </a:rPr>
              <a:t>DIRECTLY FINANCED AIR TRAVELS</a:t>
            </a:r>
          </a:p>
        </p:txBody>
      </p:sp>
      <p:sp>
        <p:nvSpPr>
          <p:cNvPr id="9" name="TextBox 8"/>
          <p:cNvSpPr txBox="1">
            <a:spLocks noChangeArrowheads="1"/>
          </p:cNvSpPr>
          <p:nvPr/>
        </p:nvSpPr>
        <p:spPr bwMode="auto">
          <a:xfrm>
            <a:off x="2298700" y="4292600"/>
            <a:ext cx="60817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sz="3200">
                <a:solidFill>
                  <a:srgbClr val="0099CC"/>
                </a:solidFill>
                <a:latin typeface="Helvetica 45 Light" pitchFamily="34" charset="0"/>
              </a:rPr>
              <a:t>USE OF VIDEOCONFERENCES</a:t>
            </a:r>
          </a:p>
        </p:txBody>
      </p:sp>
      <p:sp>
        <p:nvSpPr>
          <p:cNvPr id="10" name="Rectangle 9"/>
          <p:cNvSpPr/>
          <p:nvPr/>
        </p:nvSpPr>
        <p:spPr>
          <a:xfrm>
            <a:off x="342900" y="5667375"/>
            <a:ext cx="7581900" cy="461963"/>
          </a:xfrm>
          <a:prstGeom prst="rect">
            <a:avLst/>
          </a:prstGeom>
        </p:spPr>
        <p:txBody>
          <a:bodyPr>
            <a:spAutoFit/>
          </a:bodyPr>
          <a:lstStyle/>
          <a:p>
            <a:r>
              <a:rPr lang="en-US">
                <a:effectLst>
                  <a:outerShdw blurRad="38100" dist="38100" dir="2700000" algn="tl">
                    <a:srgbClr val="C0C0C0"/>
                  </a:outerShdw>
                </a:effectLst>
                <a:latin typeface="Helvetica 45 Light" pitchFamily="34" charset="0"/>
              </a:rPr>
              <a:t>Emission Reduction: </a:t>
            </a:r>
            <a:r>
              <a:rPr lang="en-US">
                <a:solidFill>
                  <a:srgbClr val="0099CC"/>
                </a:solidFill>
                <a:effectLst>
                  <a:outerShdw blurRad="38100" dist="38100" dir="2700000" algn="tl">
                    <a:srgbClr val="C0C0C0"/>
                  </a:outerShdw>
                </a:effectLst>
                <a:latin typeface="Helvetica 45 Light" pitchFamily="34" charset="0"/>
              </a:rPr>
              <a:t>33 tCO</a:t>
            </a:r>
            <a:r>
              <a:rPr lang="en-US" baseline="-25000">
                <a:solidFill>
                  <a:srgbClr val="0099CC"/>
                </a:solidFill>
                <a:effectLst>
                  <a:outerShdw blurRad="38100" dist="38100" dir="2700000" algn="tl">
                    <a:srgbClr val="C0C0C0"/>
                  </a:outerShdw>
                </a:effectLst>
                <a:latin typeface="Helvetica 45 Light" pitchFamily="34" charset="0"/>
              </a:rPr>
              <a:t>2</a:t>
            </a:r>
            <a:r>
              <a:rPr lang="en-US">
                <a:solidFill>
                  <a:srgbClr val="0099CC"/>
                </a:solidFill>
                <a:effectLst>
                  <a:outerShdw blurRad="38100" dist="38100" dir="2700000" algn="tl">
                    <a:srgbClr val="C0C0C0"/>
                  </a:outerShdw>
                </a:effectLst>
                <a:latin typeface="Helvetica 45 Light" pitchFamily="34" charset="0"/>
              </a:rPr>
              <a:t>e/y </a:t>
            </a:r>
            <a:r>
              <a:rPr lang="en-US">
                <a:effectLst>
                  <a:outerShdw blurRad="38100" dist="38100" dir="2700000" algn="tl">
                    <a:srgbClr val="C0C0C0"/>
                  </a:outerShdw>
                </a:effectLst>
                <a:latin typeface="Helvetica 45 Light" pitchFamily="34" charset="0"/>
              </a:rPr>
              <a:t>– </a:t>
            </a:r>
            <a:r>
              <a:rPr lang="en-US">
                <a:solidFill>
                  <a:srgbClr val="0099CC"/>
                </a:solidFill>
                <a:effectLst>
                  <a:outerShdw blurRad="38100" dist="38100" dir="2700000" algn="tl">
                    <a:srgbClr val="C0C0C0"/>
                  </a:outerShdw>
                </a:effectLst>
                <a:latin typeface="Helvetica 45 Light" pitchFamily="34" charset="0"/>
              </a:rPr>
              <a:t>0.7% </a:t>
            </a:r>
            <a:endParaRPr lang="it-IT">
              <a:latin typeface="Helvetica 45 Light"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9154"/>
                                        </p:tgtEl>
                                        <p:attrNameLst>
                                          <p:attrName>style.visibility</p:attrName>
                                        </p:attrNameLst>
                                      </p:cBhvr>
                                      <p:to>
                                        <p:strVal val="visible"/>
                                      </p:to>
                                    </p:set>
                                    <p:animEffect transition="in" filter="blinds(horizontal)">
                                      <p:cBhvr>
                                        <p:cTn id="7" dur="1000"/>
                                        <p:tgtEl>
                                          <p:spTgt spid="4915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1000"/>
                                        <p:tgtEl>
                                          <p:spTgt spid="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1000"/>
                                        <p:tgtEl>
                                          <p:spTgt spid="6"/>
                                        </p:tgtEl>
                                      </p:cBhvr>
                                    </p:animEffect>
                                  </p:childTnLst>
                                </p:cTn>
                              </p:par>
                              <p:par>
                                <p:cTn id="16" presetID="3" presetClass="exit" presetSubtype="10" fill="hold" grpId="1" nodeType="withEffect">
                                  <p:stCondLst>
                                    <p:cond delay="0"/>
                                  </p:stCondLst>
                                  <p:childTnLst>
                                    <p:animEffect transition="out" filter="blinds(horizontal)">
                                      <p:cBhvr>
                                        <p:cTn id="17" dur="1000"/>
                                        <p:tgtEl>
                                          <p:spTgt spid="8"/>
                                        </p:tgtEl>
                                      </p:cBhvr>
                                    </p:animEffect>
                                    <p:set>
                                      <p:cBhvr>
                                        <p:cTn id="18" dur="1" fill="hold">
                                          <p:stCondLst>
                                            <p:cond delay="999"/>
                                          </p:stCondLst>
                                        </p:cTn>
                                        <p:tgtEl>
                                          <p:spTgt spid="8"/>
                                        </p:tgtEl>
                                        <p:attrNameLst>
                                          <p:attrName>style.visibility</p:attrName>
                                        </p:attrNameLst>
                                      </p:cBhvr>
                                      <p:to>
                                        <p:strVal val="hidden"/>
                                      </p:to>
                                    </p:set>
                                  </p:childTnLst>
                                </p:cTn>
                              </p:par>
                            </p:childTnLst>
                          </p:cTn>
                        </p:par>
                        <p:par>
                          <p:cTn id="19" fill="hold" nodeType="afterGroup">
                            <p:stCondLst>
                              <p:cond delay="1000"/>
                            </p:stCondLst>
                            <p:childTnLst>
                              <p:par>
                                <p:cTn id="20" presetID="3" presetClass="entr" presetSubtype="10" fill="hold" nodeType="afterEffect">
                                  <p:stCondLst>
                                    <p:cond delay="0"/>
                                  </p:stCondLst>
                                  <p:childTnLst>
                                    <p:set>
                                      <p:cBhvr>
                                        <p:cTn id="21" dur="1" fill="hold">
                                          <p:stCondLst>
                                            <p:cond delay="0"/>
                                          </p:stCondLst>
                                        </p:cTn>
                                        <p:tgtEl>
                                          <p:spTgt spid="49155"/>
                                        </p:tgtEl>
                                        <p:attrNameLst>
                                          <p:attrName>style.visibility</p:attrName>
                                        </p:attrNameLst>
                                      </p:cBhvr>
                                      <p:to>
                                        <p:strVal val="visible"/>
                                      </p:to>
                                    </p:set>
                                    <p:animEffect transition="in" filter="blinds(horizontal)">
                                      <p:cBhvr>
                                        <p:cTn id="22" dur="1000"/>
                                        <p:tgtEl>
                                          <p:spTgt spid="49155"/>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1000"/>
                                        <p:tgtEl>
                                          <p:spTgt spid="9"/>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linds(horizontal)">
                                      <p:cBhvr>
                                        <p:cTn id="3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it-IT" dirty="0" smtClean="0"/>
              <a:t>CAP </a:t>
            </a:r>
            <a:r>
              <a:rPr lang="it-IT" dirty="0" err="1" smtClean="0"/>
              <a:t>Strategies</a:t>
            </a:r>
            <a:endParaRPr lang="it-IT" dirty="0"/>
          </a:p>
        </p:txBody>
      </p:sp>
      <p:pic>
        <p:nvPicPr>
          <p:cNvPr id="5017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8100" y="1557338"/>
            <a:ext cx="2097088" cy="1909762"/>
          </a:xfrm>
          <a:noFill/>
        </p:spPr>
      </p:pic>
      <p:pic>
        <p:nvPicPr>
          <p:cNvPr id="6"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9300" y="1962150"/>
            <a:ext cx="655638"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a:spLocks noChangeArrowheads="1"/>
          </p:cNvSpPr>
          <p:nvPr/>
        </p:nvSpPr>
        <p:spPr bwMode="auto">
          <a:xfrm>
            <a:off x="635000" y="3949700"/>
            <a:ext cx="5410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sz="3200">
                <a:solidFill>
                  <a:srgbClr val="FF0000"/>
                </a:solidFill>
                <a:latin typeface="Helvetica 45 Light" pitchFamily="34" charset="0"/>
              </a:rPr>
              <a:t>PURCHASED ELECTRICITY</a:t>
            </a:r>
          </a:p>
        </p:txBody>
      </p:sp>
      <p:pic>
        <p:nvPicPr>
          <p:cNvPr id="5017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65400" y="1601788"/>
            <a:ext cx="6565900" cy="187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a:spLocks noChangeArrowheads="1"/>
          </p:cNvSpPr>
          <p:nvPr/>
        </p:nvSpPr>
        <p:spPr bwMode="auto">
          <a:xfrm>
            <a:off x="723900" y="3390900"/>
            <a:ext cx="82677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algn="r" eaLnBrk="1" hangingPunct="1"/>
            <a:r>
              <a:rPr lang="it-IT" sz="3200">
                <a:solidFill>
                  <a:srgbClr val="0099CC"/>
                </a:solidFill>
                <a:latin typeface="Helvetica 45 Light" pitchFamily="34" charset="0"/>
              </a:rPr>
              <a:t>SOLAR PHOTOVOLTAIC</a:t>
            </a:r>
          </a:p>
          <a:p>
            <a:pPr algn="r" eaLnBrk="1" hangingPunct="1"/>
            <a:r>
              <a:rPr lang="it-IT" sz="3200">
                <a:solidFill>
                  <a:srgbClr val="0099CC"/>
                </a:solidFill>
                <a:latin typeface="Helvetica 45 Light" pitchFamily="34" charset="0"/>
              </a:rPr>
              <a:t>SOLAR THERMAL </a:t>
            </a:r>
          </a:p>
          <a:p>
            <a:pPr algn="r" eaLnBrk="1" hangingPunct="1"/>
            <a:r>
              <a:rPr lang="it-IT" sz="3200">
                <a:solidFill>
                  <a:srgbClr val="0099CC"/>
                </a:solidFill>
                <a:latin typeface="Helvetica 45 Light" pitchFamily="34" charset="0"/>
              </a:rPr>
              <a:t>POLICIES FOR BEHAVIOR MODIFICATION</a:t>
            </a:r>
          </a:p>
        </p:txBody>
      </p:sp>
      <p:sp>
        <p:nvSpPr>
          <p:cNvPr id="10" name="Rectangle 9"/>
          <p:cNvSpPr/>
          <p:nvPr/>
        </p:nvSpPr>
        <p:spPr>
          <a:xfrm>
            <a:off x="241300" y="4860925"/>
            <a:ext cx="8699500" cy="1446213"/>
          </a:xfrm>
          <a:prstGeom prst="rect">
            <a:avLst/>
          </a:prstGeom>
        </p:spPr>
        <p:txBody>
          <a:bodyPr>
            <a:spAutoFit/>
          </a:bodyPr>
          <a:lstStyle/>
          <a:p>
            <a:pPr marL="0" lvl="1"/>
            <a:r>
              <a:rPr lang="en-US" sz="2200">
                <a:effectLst>
                  <a:outerShdw blurRad="38100" dist="38100" dir="2700000" algn="tl">
                    <a:srgbClr val="C0C0C0"/>
                  </a:outerShdw>
                </a:effectLst>
                <a:latin typeface="Helvetica 45 Light" pitchFamily="34" charset="0"/>
              </a:rPr>
              <a:t>Emission Reduction: </a:t>
            </a:r>
          </a:p>
          <a:p>
            <a:pPr marL="0" lvl="1"/>
            <a:r>
              <a:rPr lang="en-US" sz="2200">
                <a:solidFill>
                  <a:srgbClr val="0099CC"/>
                </a:solidFill>
                <a:effectLst>
                  <a:outerShdw blurRad="38100" dist="38100" dir="2700000" algn="tl">
                    <a:srgbClr val="C0C0C0"/>
                  </a:outerShdw>
                </a:effectLst>
                <a:latin typeface="Helvetica 45 Light" pitchFamily="34" charset="0"/>
              </a:rPr>
              <a:t>217 tCO</a:t>
            </a:r>
            <a:r>
              <a:rPr lang="en-US" sz="2200" baseline="-25000">
                <a:solidFill>
                  <a:srgbClr val="0099CC"/>
                </a:solidFill>
                <a:effectLst>
                  <a:outerShdw blurRad="38100" dist="38100" dir="2700000" algn="tl">
                    <a:srgbClr val="C0C0C0"/>
                  </a:outerShdw>
                </a:effectLst>
                <a:latin typeface="Helvetica 45 Light" pitchFamily="34" charset="0"/>
              </a:rPr>
              <a:t>2</a:t>
            </a:r>
            <a:r>
              <a:rPr lang="en-US" sz="2200">
                <a:solidFill>
                  <a:srgbClr val="0099CC"/>
                </a:solidFill>
                <a:effectLst>
                  <a:outerShdw blurRad="38100" dist="38100" dir="2700000" algn="tl">
                    <a:srgbClr val="C0C0C0"/>
                  </a:outerShdw>
                </a:effectLst>
                <a:latin typeface="Helvetica 45 Light" pitchFamily="34" charset="0"/>
              </a:rPr>
              <a:t>e/y </a:t>
            </a:r>
            <a:r>
              <a:rPr lang="en-US" sz="2200">
                <a:effectLst>
                  <a:outerShdw blurRad="38100" dist="38100" dir="2700000" algn="tl">
                    <a:srgbClr val="C0C0C0"/>
                  </a:outerShdw>
                </a:effectLst>
                <a:latin typeface="Helvetica 45 Light" pitchFamily="34" charset="0"/>
              </a:rPr>
              <a:t>– </a:t>
            </a:r>
            <a:r>
              <a:rPr lang="en-US" sz="2200">
                <a:solidFill>
                  <a:srgbClr val="0099CC"/>
                </a:solidFill>
                <a:effectLst>
                  <a:outerShdw blurRad="38100" dist="38100" dir="2700000" algn="tl">
                    <a:srgbClr val="C0C0C0"/>
                  </a:outerShdw>
                </a:effectLst>
                <a:latin typeface="Helvetica 45 Light" pitchFamily="34" charset="0"/>
              </a:rPr>
              <a:t>4.3%</a:t>
            </a:r>
            <a:r>
              <a:rPr lang="en-US" sz="2200">
                <a:effectLst>
                  <a:outerShdw blurRad="38100" dist="38100" dir="2700000" algn="tl">
                    <a:srgbClr val="C0C0C0"/>
                  </a:outerShdw>
                </a:effectLst>
                <a:latin typeface="Helvetica 45 Light" pitchFamily="34" charset="0"/>
              </a:rPr>
              <a:t> from solar thermal</a:t>
            </a:r>
          </a:p>
          <a:p>
            <a:pPr marL="0" lvl="1"/>
            <a:r>
              <a:rPr lang="en-US" sz="2200">
                <a:solidFill>
                  <a:srgbClr val="0099CC"/>
                </a:solidFill>
                <a:effectLst>
                  <a:outerShdw blurRad="38100" dist="38100" dir="2700000" algn="tl">
                    <a:srgbClr val="C0C0C0"/>
                  </a:outerShdw>
                </a:effectLst>
                <a:latin typeface="Helvetica 45 Light" pitchFamily="34" charset="0"/>
              </a:rPr>
              <a:t>545 tCO</a:t>
            </a:r>
            <a:r>
              <a:rPr lang="en-US" sz="2200" baseline="-25000">
                <a:solidFill>
                  <a:srgbClr val="0099CC"/>
                </a:solidFill>
                <a:effectLst>
                  <a:outerShdw blurRad="38100" dist="38100" dir="2700000" algn="tl">
                    <a:srgbClr val="C0C0C0"/>
                  </a:outerShdw>
                </a:effectLst>
                <a:latin typeface="Helvetica 45 Light" pitchFamily="34" charset="0"/>
              </a:rPr>
              <a:t>2</a:t>
            </a:r>
            <a:r>
              <a:rPr lang="en-US" sz="2200">
                <a:solidFill>
                  <a:srgbClr val="0099CC"/>
                </a:solidFill>
                <a:effectLst>
                  <a:outerShdw blurRad="38100" dist="38100" dir="2700000" algn="tl">
                    <a:srgbClr val="C0C0C0"/>
                  </a:outerShdw>
                </a:effectLst>
                <a:latin typeface="Helvetica 45 Light" pitchFamily="34" charset="0"/>
              </a:rPr>
              <a:t>e/y </a:t>
            </a:r>
            <a:r>
              <a:rPr lang="en-US" sz="2200">
                <a:effectLst>
                  <a:outerShdw blurRad="38100" dist="38100" dir="2700000" algn="tl">
                    <a:srgbClr val="C0C0C0"/>
                  </a:outerShdw>
                </a:effectLst>
                <a:latin typeface="Helvetica 45 Light" pitchFamily="34" charset="0"/>
              </a:rPr>
              <a:t>– </a:t>
            </a:r>
            <a:r>
              <a:rPr lang="en-US" sz="2200">
                <a:solidFill>
                  <a:srgbClr val="0099CC"/>
                </a:solidFill>
                <a:effectLst>
                  <a:outerShdw blurRad="38100" dist="38100" dir="2700000" algn="tl">
                    <a:srgbClr val="C0C0C0"/>
                  </a:outerShdw>
                </a:effectLst>
                <a:latin typeface="Helvetica 45 Light" pitchFamily="34" charset="0"/>
              </a:rPr>
              <a:t>10.7%</a:t>
            </a:r>
            <a:r>
              <a:rPr lang="en-US" sz="2200">
                <a:effectLst>
                  <a:outerShdw blurRad="38100" dist="38100" dir="2700000" algn="tl">
                    <a:srgbClr val="C0C0C0"/>
                  </a:outerShdw>
                </a:effectLst>
                <a:latin typeface="Helvetica 45 Light" pitchFamily="34" charset="0"/>
              </a:rPr>
              <a:t> from solar photovoltaic	</a:t>
            </a:r>
          </a:p>
          <a:p>
            <a:pPr marL="0" lvl="1"/>
            <a:r>
              <a:rPr lang="en-US" sz="2200">
                <a:solidFill>
                  <a:srgbClr val="0099CC"/>
                </a:solidFill>
                <a:effectLst>
                  <a:outerShdw blurRad="38100" dist="38100" dir="2700000" algn="tl">
                    <a:srgbClr val="C0C0C0"/>
                  </a:outerShdw>
                </a:effectLst>
                <a:latin typeface="Helvetica 45 Light" pitchFamily="34" charset="0"/>
              </a:rPr>
              <a:t>19.5 tCO</a:t>
            </a:r>
            <a:r>
              <a:rPr lang="en-US" sz="2200" baseline="-25000">
                <a:solidFill>
                  <a:srgbClr val="0099CC"/>
                </a:solidFill>
                <a:effectLst>
                  <a:outerShdw blurRad="38100" dist="38100" dir="2700000" algn="tl">
                    <a:srgbClr val="C0C0C0"/>
                  </a:outerShdw>
                </a:effectLst>
                <a:latin typeface="Helvetica 45 Light" pitchFamily="34" charset="0"/>
              </a:rPr>
              <a:t>2</a:t>
            </a:r>
            <a:r>
              <a:rPr lang="en-US" sz="2200">
                <a:solidFill>
                  <a:srgbClr val="0099CC"/>
                </a:solidFill>
                <a:effectLst>
                  <a:outerShdw blurRad="38100" dist="38100" dir="2700000" algn="tl">
                    <a:srgbClr val="C0C0C0"/>
                  </a:outerShdw>
                </a:effectLst>
                <a:latin typeface="Helvetica 45 Light" pitchFamily="34" charset="0"/>
              </a:rPr>
              <a:t>e/y</a:t>
            </a:r>
            <a:r>
              <a:rPr lang="en-US" sz="2200">
                <a:effectLst>
                  <a:outerShdw blurRad="38100" dist="38100" dir="2700000" algn="tl">
                    <a:srgbClr val="C0C0C0"/>
                  </a:outerShdw>
                </a:effectLst>
                <a:latin typeface="Helvetica 45 Light" pitchFamily="34" charset="0"/>
              </a:rPr>
              <a:t> – </a:t>
            </a:r>
            <a:r>
              <a:rPr lang="en-US" sz="2200">
                <a:solidFill>
                  <a:srgbClr val="0099CC"/>
                </a:solidFill>
                <a:effectLst>
                  <a:outerShdw blurRad="38100" dist="38100" dir="2700000" algn="tl">
                    <a:srgbClr val="C0C0C0"/>
                  </a:outerShdw>
                </a:effectLst>
                <a:latin typeface="Helvetica 45 Light" pitchFamily="34" charset="0"/>
              </a:rPr>
              <a:t>0.4% </a:t>
            </a:r>
            <a:r>
              <a:rPr lang="en-US" sz="2200">
                <a:effectLst>
                  <a:outerShdw blurRad="38100" dist="38100" dir="2700000" algn="tl">
                    <a:srgbClr val="C0C0C0"/>
                  </a:outerShdw>
                </a:effectLst>
                <a:latin typeface="Helvetica 45 Light" pitchFamily="34" charset="0"/>
              </a:rPr>
              <a:t>from behavior modification</a:t>
            </a:r>
            <a:endParaRPr lang="en-US" sz="2200">
              <a:effectLst>
                <a:outerShdw blurRad="38100" dist="38100" dir="2700000" algn="tl">
                  <a:srgbClr val="C0C0C0"/>
                </a:outerShdw>
              </a:effectLst>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0178"/>
                                        </p:tgtEl>
                                        <p:attrNameLst>
                                          <p:attrName>style.visibility</p:attrName>
                                        </p:attrNameLst>
                                      </p:cBhvr>
                                      <p:to>
                                        <p:strVal val="visible"/>
                                      </p:to>
                                    </p:set>
                                    <p:animEffect transition="in" filter="blinds(horizontal)">
                                      <p:cBhvr>
                                        <p:cTn id="7" dur="1000"/>
                                        <p:tgtEl>
                                          <p:spTgt spid="5017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1000"/>
                                        <p:tgtEl>
                                          <p:spTgt spid="7"/>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1000"/>
                                        <p:tgtEl>
                                          <p:spTgt spid="6"/>
                                        </p:tgtEl>
                                      </p:cBhvr>
                                    </p:animEffect>
                                  </p:childTnLst>
                                </p:cTn>
                              </p:par>
                              <p:par>
                                <p:cTn id="16" presetID="3" presetClass="exit" presetSubtype="10" fill="hold" grpId="1" nodeType="withEffect">
                                  <p:stCondLst>
                                    <p:cond delay="0"/>
                                  </p:stCondLst>
                                  <p:childTnLst>
                                    <p:animEffect transition="out" filter="blinds(horizontal)">
                                      <p:cBhvr>
                                        <p:cTn id="17" dur="1000"/>
                                        <p:tgtEl>
                                          <p:spTgt spid="7"/>
                                        </p:tgtEl>
                                      </p:cBhvr>
                                    </p:animEffect>
                                    <p:set>
                                      <p:cBhvr>
                                        <p:cTn id="18" dur="1" fill="hold">
                                          <p:stCondLst>
                                            <p:cond delay="999"/>
                                          </p:stCondLst>
                                        </p:cTn>
                                        <p:tgtEl>
                                          <p:spTgt spid="7"/>
                                        </p:tgtEl>
                                        <p:attrNameLst>
                                          <p:attrName>style.visibility</p:attrName>
                                        </p:attrNameLst>
                                      </p:cBhvr>
                                      <p:to>
                                        <p:strVal val="hidden"/>
                                      </p:to>
                                    </p:set>
                                  </p:childTnLst>
                                </p:cTn>
                              </p:par>
                            </p:childTnLst>
                          </p:cTn>
                        </p:par>
                        <p:par>
                          <p:cTn id="19" fill="hold" nodeType="afterGroup">
                            <p:stCondLst>
                              <p:cond delay="1000"/>
                            </p:stCondLst>
                            <p:childTnLst>
                              <p:par>
                                <p:cTn id="20" presetID="3" presetClass="entr" presetSubtype="10" fill="hold" nodeType="afterEffect">
                                  <p:stCondLst>
                                    <p:cond delay="0"/>
                                  </p:stCondLst>
                                  <p:childTnLst>
                                    <p:set>
                                      <p:cBhvr>
                                        <p:cTn id="21" dur="1" fill="hold">
                                          <p:stCondLst>
                                            <p:cond delay="0"/>
                                          </p:stCondLst>
                                        </p:cTn>
                                        <p:tgtEl>
                                          <p:spTgt spid="50179"/>
                                        </p:tgtEl>
                                        <p:attrNameLst>
                                          <p:attrName>style.visibility</p:attrName>
                                        </p:attrNameLst>
                                      </p:cBhvr>
                                      <p:to>
                                        <p:strVal val="visible"/>
                                      </p:to>
                                    </p:set>
                                    <p:animEffect transition="in" filter="blinds(horizontal)">
                                      <p:cBhvr>
                                        <p:cTn id="22" dur="1000"/>
                                        <p:tgtEl>
                                          <p:spTgt spid="50179"/>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1000"/>
                                        <p:tgtEl>
                                          <p:spTgt spid="9"/>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linds(horizontal)">
                                      <p:cBhvr>
                                        <p:cTn id="3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it-IT" dirty="0" smtClean="0"/>
              <a:t>CAP </a:t>
            </a:r>
            <a:r>
              <a:rPr lang="it-IT" dirty="0" err="1" smtClean="0"/>
              <a:t>Strategies</a:t>
            </a:r>
            <a:endParaRPr lang="it-IT" dirty="0"/>
          </a:p>
        </p:txBody>
      </p:sp>
      <p:pic>
        <p:nvPicPr>
          <p:cNvPr id="5120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793750" y="1930400"/>
            <a:ext cx="2144713" cy="1917700"/>
          </a:xfrm>
          <a:noFill/>
        </p:spPr>
      </p:pic>
      <p:pic>
        <p:nvPicPr>
          <p:cNvPr id="6"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8400" y="2292350"/>
            <a:ext cx="655638"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7163" y="1814513"/>
            <a:ext cx="2865437" cy="202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a:spLocks noChangeArrowheads="1"/>
          </p:cNvSpPr>
          <p:nvPr/>
        </p:nvSpPr>
        <p:spPr bwMode="auto">
          <a:xfrm>
            <a:off x="2794000" y="4140200"/>
            <a:ext cx="532923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sz="3200">
                <a:solidFill>
                  <a:srgbClr val="0099CC"/>
                </a:solidFill>
                <a:latin typeface="Helvetica 45 Light" pitchFamily="34" charset="0"/>
              </a:rPr>
              <a:t>LAMPS REPLACEMENT: </a:t>
            </a:r>
          </a:p>
          <a:p>
            <a:pPr eaLnBrk="1" hangingPunct="1"/>
            <a:r>
              <a:rPr lang="it-IT" sz="3200">
                <a:solidFill>
                  <a:srgbClr val="0099CC"/>
                </a:solidFill>
                <a:latin typeface="Helvetica 45 Light" pitchFamily="34" charset="0"/>
              </a:rPr>
              <a:t>USE OF EFFICIENT LAMPS</a:t>
            </a:r>
          </a:p>
        </p:txBody>
      </p:sp>
      <p:sp>
        <p:nvSpPr>
          <p:cNvPr id="9" name="TextBox 8"/>
          <p:cNvSpPr txBox="1">
            <a:spLocks noChangeArrowheads="1"/>
          </p:cNvSpPr>
          <p:nvPr/>
        </p:nvSpPr>
        <p:spPr bwMode="auto">
          <a:xfrm>
            <a:off x="635000" y="3949700"/>
            <a:ext cx="4883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sz="3200">
                <a:solidFill>
                  <a:srgbClr val="FF0000"/>
                </a:solidFill>
                <a:latin typeface="Helvetica 45 Light" pitchFamily="34" charset="0"/>
              </a:rPr>
              <a:t>CONVENTIONAL LAMPS</a:t>
            </a:r>
          </a:p>
        </p:txBody>
      </p:sp>
      <p:sp>
        <p:nvSpPr>
          <p:cNvPr id="10" name="Rectangle 9"/>
          <p:cNvSpPr/>
          <p:nvPr/>
        </p:nvSpPr>
        <p:spPr>
          <a:xfrm>
            <a:off x="319088" y="5713413"/>
            <a:ext cx="6162675" cy="460375"/>
          </a:xfrm>
          <a:prstGeom prst="rect">
            <a:avLst/>
          </a:prstGeom>
        </p:spPr>
        <p:txBody>
          <a:bodyPr wrap="none">
            <a:spAutoFit/>
          </a:bodyPr>
          <a:lstStyle/>
          <a:p>
            <a:r>
              <a:rPr lang="en-US">
                <a:effectLst>
                  <a:outerShdw blurRad="38100" dist="38100" dir="2700000" algn="tl">
                    <a:srgbClr val="C0C0C0"/>
                  </a:outerShdw>
                </a:effectLst>
                <a:latin typeface="Helvetica 45 Light" pitchFamily="34" charset="0"/>
              </a:rPr>
              <a:t>Emission Reduction: </a:t>
            </a:r>
            <a:r>
              <a:rPr lang="en-US">
                <a:solidFill>
                  <a:srgbClr val="0099CC"/>
                </a:solidFill>
                <a:effectLst>
                  <a:outerShdw blurRad="38100" dist="38100" dir="2700000" algn="tl">
                    <a:srgbClr val="C0C0C0"/>
                  </a:outerShdw>
                </a:effectLst>
                <a:latin typeface="Helvetica 45 Light" pitchFamily="34" charset="0"/>
              </a:rPr>
              <a:t>220 tCO</a:t>
            </a:r>
            <a:r>
              <a:rPr lang="en-US" baseline="-25000">
                <a:solidFill>
                  <a:srgbClr val="0099CC"/>
                </a:solidFill>
                <a:effectLst>
                  <a:outerShdw blurRad="38100" dist="38100" dir="2700000" algn="tl">
                    <a:srgbClr val="C0C0C0"/>
                  </a:outerShdw>
                </a:effectLst>
                <a:latin typeface="Helvetica 45 Light" pitchFamily="34" charset="0"/>
              </a:rPr>
              <a:t>2</a:t>
            </a:r>
            <a:r>
              <a:rPr lang="en-US">
                <a:solidFill>
                  <a:srgbClr val="0099CC"/>
                </a:solidFill>
                <a:effectLst>
                  <a:outerShdw blurRad="38100" dist="38100" dir="2700000" algn="tl">
                    <a:srgbClr val="C0C0C0"/>
                  </a:outerShdw>
                </a:effectLst>
                <a:latin typeface="Helvetica 45 Light" pitchFamily="34" charset="0"/>
              </a:rPr>
              <a:t>e/y </a:t>
            </a:r>
            <a:r>
              <a:rPr lang="en-US">
                <a:effectLst>
                  <a:outerShdw blurRad="38100" dist="38100" dir="2700000" algn="tl">
                    <a:srgbClr val="C0C0C0"/>
                  </a:outerShdw>
                </a:effectLst>
                <a:latin typeface="Helvetica 45 Light" pitchFamily="34" charset="0"/>
              </a:rPr>
              <a:t>– </a:t>
            </a:r>
            <a:r>
              <a:rPr lang="en-US">
                <a:solidFill>
                  <a:srgbClr val="0099CC"/>
                </a:solidFill>
                <a:effectLst>
                  <a:outerShdw blurRad="38100" dist="38100" dir="2700000" algn="tl">
                    <a:srgbClr val="C0C0C0"/>
                  </a:outerShdw>
                </a:effectLst>
                <a:latin typeface="Helvetica 45 Light" pitchFamily="34" charset="0"/>
              </a:rPr>
              <a:t>4.3%</a:t>
            </a:r>
            <a:r>
              <a:rPr lang="en-US">
                <a:effectLst>
                  <a:outerShdw blurRad="38100" dist="38100" dir="2700000" algn="tl">
                    <a:srgbClr val="C0C0C0"/>
                  </a:outerShdw>
                </a:effectLst>
                <a:latin typeface="Helvetica 45 Light" pitchFamily="34" charset="0"/>
              </a:rPr>
              <a:t> </a:t>
            </a:r>
            <a:endParaRPr lang="it-IT">
              <a:latin typeface="Helvetica 45 Light"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blinds(horizontal)">
                                      <p:cBhvr>
                                        <p:cTn id="7" dur="1000"/>
                                        <p:tgtEl>
                                          <p:spTgt spid="5120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1000"/>
                                        <p:tgtEl>
                                          <p:spTgt spid="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1000"/>
                                        <p:tgtEl>
                                          <p:spTgt spid="6"/>
                                        </p:tgtEl>
                                      </p:cBhvr>
                                    </p:animEffect>
                                  </p:childTnLst>
                                </p:cTn>
                              </p:par>
                              <p:par>
                                <p:cTn id="16" presetID="3" presetClass="exit" presetSubtype="10" fill="hold" grpId="1" nodeType="withEffect">
                                  <p:stCondLst>
                                    <p:cond delay="0"/>
                                  </p:stCondLst>
                                  <p:childTnLst>
                                    <p:animEffect transition="out" filter="blinds(horizontal)">
                                      <p:cBhvr>
                                        <p:cTn id="17" dur="1000"/>
                                        <p:tgtEl>
                                          <p:spTgt spid="9"/>
                                        </p:tgtEl>
                                      </p:cBhvr>
                                    </p:animEffect>
                                    <p:set>
                                      <p:cBhvr>
                                        <p:cTn id="18" dur="1" fill="hold">
                                          <p:stCondLst>
                                            <p:cond delay="999"/>
                                          </p:stCondLst>
                                        </p:cTn>
                                        <p:tgtEl>
                                          <p:spTgt spid="9"/>
                                        </p:tgtEl>
                                        <p:attrNameLst>
                                          <p:attrName>style.visibility</p:attrName>
                                        </p:attrNameLst>
                                      </p:cBhvr>
                                      <p:to>
                                        <p:strVal val="hidden"/>
                                      </p:to>
                                    </p:set>
                                  </p:childTnLst>
                                </p:cTn>
                              </p:par>
                            </p:childTnLst>
                          </p:cTn>
                        </p:par>
                        <p:par>
                          <p:cTn id="19" fill="hold" nodeType="afterGroup">
                            <p:stCondLst>
                              <p:cond delay="1000"/>
                            </p:stCondLst>
                            <p:childTnLst>
                              <p:par>
                                <p:cTn id="20" presetID="3" presetClass="entr" presetSubtype="10" fill="hold" nodeType="afterEffect">
                                  <p:stCondLst>
                                    <p:cond delay="0"/>
                                  </p:stCondLst>
                                  <p:childTnLst>
                                    <p:set>
                                      <p:cBhvr>
                                        <p:cTn id="21" dur="1" fill="hold">
                                          <p:stCondLst>
                                            <p:cond delay="0"/>
                                          </p:stCondLst>
                                        </p:cTn>
                                        <p:tgtEl>
                                          <p:spTgt spid="51203"/>
                                        </p:tgtEl>
                                        <p:attrNameLst>
                                          <p:attrName>style.visibility</p:attrName>
                                        </p:attrNameLst>
                                      </p:cBhvr>
                                      <p:to>
                                        <p:strVal val="visible"/>
                                      </p:to>
                                    </p:set>
                                    <p:animEffect transition="in" filter="blinds(horizontal)">
                                      <p:cBhvr>
                                        <p:cTn id="22" dur="1000"/>
                                        <p:tgtEl>
                                          <p:spTgt spid="51203"/>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linds(horizontal)">
                                      <p:cBhvr>
                                        <p:cTn id="25" dur="1000"/>
                                        <p:tgtEl>
                                          <p:spTgt spid="8"/>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linds(horizontal)">
                                      <p:cBhvr>
                                        <p:cTn id="3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9" grpId="1"/>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it-IT" dirty="0" smtClean="0"/>
              <a:t>CAP </a:t>
            </a:r>
            <a:r>
              <a:rPr lang="it-IT" dirty="0" err="1" smtClean="0"/>
              <a:t>Strategies</a:t>
            </a:r>
            <a:endParaRPr lang="it-IT" dirty="0"/>
          </a:p>
        </p:txBody>
      </p:sp>
      <p:pic>
        <p:nvPicPr>
          <p:cNvPr id="522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271588" y="1757363"/>
            <a:ext cx="2184400" cy="2027237"/>
          </a:xfrm>
          <a:noFill/>
        </p:spPr>
      </p:pic>
      <p:sp>
        <p:nvSpPr>
          <p:cNvPr id="6" name="TextBox 5"/>
          <p:cNvSpPr txBox="1">
            <a:spLocks noChangeArrowheads="1"/>
          </p:cNvSpPr>
          <p:nvPr/>
        </p:nvSpPr>
        <p:spPr bwMode="auto">
          <a:xfrm>
            <a:off x="635000" y="3949700"/>
            <a:ext cx="59610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sz="3200">
                <a:solidFill>
                  <a:srgbClr val="FF0000"/>
                </a:solidFill>
                <a:latin typeface="Helvetica 45 Light" pitchFamily="34" charset="0"/>
              </a:rPr>
              <a:t>SOLID WASTE MANAGEMENT</a:t>
            </a:r>
          </a:p>
        </p:txBody>
      </p:sp>
      <p:sp>
        <p:nvSpPr>
          <p:cNvPr id="7" name="TextBox 6"/>
          <p:cNvSpPr txBox="1">
            <a:spLocks noChangeArrowheads="1"/>
          </p:cNvSpPr>
          <p:nvPr/>
        </p:nvSpPr>
        <p:spPr bwMode="auto">
          <a:xfrm>
            <a:off x="2794000" y="4216400"/>
            <a:ext cx="595153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sz="3200">
                <a:solidFill>
                  <a:srgbClr val="0099CC"/>
                </a:solidFill>
                <a:latin typeface="Helvetica 45 Light" pitchFamily="34" charset="0"/>
              </a:rPr>
              <a:t>PROMOTION OF RECYCLING </a:t>
            </a:r>
          </a:p>
          <a:p>
            <a:pPr eaLnBrk="1" hangingPunct="1"/>
            <a:r>
              <a:rPr lang="it-IT" sz="3200">
                <a:solidFill>
                  <a:srgbClr val="0099CC"/>
                </a:solidFill>
                <a:latin typeface="Helvetica 45 Light" pitchFamily="34" charset="0"/>
              </a:rPr>
              <a:t>AND SELECTIVE COLLETION </a:t>
            </a:r>
          </a:p>
        </p:txBody>
      </p:sp>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0800" y="2190750"/>
            <a:ext cx="655638"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7" name="Picture 3"/>
          <p:cNvPicPr>
            <a:picLocks noChangeAspect="1" noChangeArrowheads="1"/>
          </p:cNvPicPr>
          <p:nvPr/>
        </p:nvPicPr>
        <p:blipFill>
          <a:blip r:embed="rId4">
            <a:extLst>
              <a:ext uri="{28A0092B-C50C-407E-A947-70E740481C1C}">
                <a14:useLocalDpi xmlns:a14="http://schemas.microsoft.com/office/drawing/2010/main" val="0"/>
              </a:ext>
            </a:extLst>
          </a:blip>
          <a:srcRect l="11932" r="16071"/>
          <a:stretch>
            <a:fillRect/>
          </a:stretch>
        </p:blipFill>
        <p:spPr bwMode="auto">
          <a:xfrm>
            <a:off x="4800600" y="1714500"/>
            <a:ext cx="2844800" cy="210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266700" y="5816600"/>
            <a:ext cx="5891213" cy="461963"/>
          </a:xfrm>
          <a:prstGeom prst="rect">
            <a:avLst/>
          </a:prstGeom>
          <a:noFill/>
        </p:spPr>
        <p:txBody>
          <a:bodyPr wrap="none">
            <a:spAutoFit/>
          </a:bodyPr>
          <a:lstStyle>
            <a:lvl1pPr marL="342900" indent="-342900" eaLnBrk="0" hangingPunct="0">
              <a:defRPr sz="2400" b="1">
                <a:solidFill>
                  <a:schemeClr val="tx1"/>
                </a:solidFill>
                <a:latin typeface="Arial" pitchFamily="34" charset="0"/>
              </a:defRPr>
            </a:lvl1pPr>
            <a:lvl2pPr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marL="0" lvl="1" eaLnBrk="1" hangingPunct="1"/>
            <a:r>
              <a:rPr lang="en-US">
                <a:effectLst>
                  <a:outerShdw blurRad="38100" dist="38100" dir="2700000" algn="tl">
                    <a:srgbClr val="C0C0C0"/>
                  </a:outerShdw>
                </a:effectLst>
                <a:latin typeface="Helvetica 45 Light" pitchFamily="34" charset="0"/>
              </a:rPr>
              <a:t>Emission Reduction: </a:t>
            </a:r>
            <a:r>
              <a:rPr lang="en-US">
                <a:solidFill>
                  <a:srgbClr val="0099CC"/>
                </a:solidFill>
                <a:effectLst>
                  <a:outerShdw blurRad="38100" dist="38100" dir="2700000" algn="tl">
                    <a:srgbClr val="C0C0C0"/>
                  </a:outerShdw>
                </a:effectLst>
                <a:latin typeface="Helvetica 45 Light" pitchFamily="34" charset="0"/>
              </a:rPr>
              <a:t>2.8 tCO</a:t>
            </a:r>
            <a:r>
              <a:rPr lang="en-US" baseline="-25000">
                <a:solidFill>
                  <a:srgbClr val="0099CC"/>
                </a:solidFill>
                <a:effectLst>
                  <a:outerShdw blurRad="38100" dist="38100" dir="2700000" algn="tl">
                    <a:srgbClr val="C0C0C0"/>
                  </a:outerShdw>
                </a:effectLst>
                <a:latin typeface="Helvetica 45 Light" pitchFamily="34" charset="0"/>
              </a:rPr>
              <a:t>2</a:t>
            </a:r>
            <a:r>
              <a:rPr lang="en-US">
                <a:solidFill>
                  <a:srgbClr val="0099CC"/>
                </a:solidFill>
                <a:effectLst>
                  <a:outerShdw blurRad="38100" dist="38100" dir="2700000" algn="tl">
                    <a:srgbClr val="C0C0C0"/>
                  </a:outerShdw>
                </a:effectLst>
                <a:latin typeface="Helvetica 45 Light" pitchFamily="34" charset="0"/>
              </a:rPr>
              <a:t>e/y </a:t>
            </a:r>
            <a:r>
              <a:rPr lang="en-US">
                <a:effectLst>
                  <a:outerShdw blurRad="38100" dist="38100" dir="2700000" algn="tl">
                    <a:srgbClr val="C0C0C0"/>
                  </a:outerShdw>
                </a:effectLst>
                <a:latin typeface="Helvetica 45 Light" pitchFamily="34" charset="0"/>
              </a:rPr>
              <a:t>– </a:t>
            </a:r>
            <a:r>
              <a:rPr lang="en-US">
                <a:solidFill>
                  <a:srgbClr val="0099CC"/>
                </a:solidFill>
                <a:effectLst>
                  <a:outerShdw blurRad="38100" dist="38100" dir="2700000" algn="tl">
                    <a:srgbClr val="C0C0C0"/>
                  </a:outerShdw>
                </a:effectLst>
                <a:latin typeface="Helvetica 45 Light" pitchFamily="34" charset="0"/>
              </a:rPr>
              <a:t>0.1%</a:t>
            </a:r>
            <a:endParaRPr lang="it-IT"/>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blinds(horizontal)">
                                      <p:cBhvr>
                                        <p:cTn id="7" dur="500"/>
                                        <p:tgtEl>
                                          <p:spTgt spid="5222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10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linds(horizontal)">
                                      <p:cBhvr>
                                        <p:cTn id="15" dur="1000"/>
                                        <p:tgtEl>
                                          <p:spTgt spid="8"/>
                                        </p:tgtEl>
                                      </p:cBhvr>
                                    </p:animEffect>
                                  </p:childTnLst>
                                </p:cTn>
                              </p:par>
                              <p:par>
                                <p:cTn id="16" presetID="3" presetClass="exit" presetSubtype="10" fill="hold" grpId="1" nodeType="withEffect">
                                  <p:stCondLst>
                                    <p:cond delay="0"/>
                                  </p:stCondLst>
                                  <p:childTnLst>
                                    <p:animEffect transition="out" filter="blinds(horizontal)">
                                      <p:cBhvr>
                                        <p:cTn id="17" dur="1000"/>
                                        <p:tgtEl>
                                          <p:spTgt spid="6"/>
                                        </p:tgtEl>
                                      </p:cBhvr>
                                    </p:animEffect>
                                    <p:set>
                                      <p:cBhvr>
                                        <p:cTn id="18" dur="1" fill="hold">
                                          <p:stCondLst>
                                            <p:cond delay="999"/>
                                          </p:stCondLst>
                                        </p:cTn>
                                        <p:tgtEl>
                                          <p:spTgt spid="6"/>
                                        </p:tgtEl>
                                        <p:attrNameLst>
                                          <p:attrName>style.visibility</p:attrName>
                                        </p:attrNameLst>
                                      </p:cBhvr>
                                      <p:to>
                                        <p:strVal val="hidden"/>
                                      </p:to>
                                    </p:set>
                                  </p:childTnLst>
                                </p:cTn>
                              </p:par>
                            </p:childTnLst>
                          </p:cTn>
                        </p:par>
                        <p:par>
                          <p:cTn id="19" fill="hold" nodeType="afterGroup">
                            <p:stCondLst>
                              <p:cond delay="1000"/>
                            </p:stCondLst>
                            <p:childTnLst>
                              <p:par>
                                <p:cTn id="20" presetID="3" presetClass="entr" presetSubtype="10" fill="hold" nodeType="afterEffect">
                                  <p:stCondLst>
                                    <p:cond delay="0"/>
                                  </p:stCondLst>
                                  <p:childTnLst>
                                    <p:set>
                                      <p:cBhvr>
                                        <p:cTn id="21" dur="1" fill="hold">
                                          <p:stCondLst>
                                            <p:cond delay="0"/>
                                          </p:stCondLst>
                                        </p:cTn>
                                        <p:tgtEl>
                                          <p:spTgt spid="52227"/>
                                        </p:tgtEl>
                                        <p:attrNameLst>
                                          <p:attrName>style.visibility</p:attrName>
                                        </p:attrNameLst>
                                      </p:cBhvr>
                                      <p:to>
                                        <p:strVal val="visible"/>
                                      </p:to>
                                    </p:set>
                                    <p:animEffect transition="in" filter="blinds(horizontal)">
                                      <p:cBhvr>
                                        <p:cTn id="22" dur="500"/>
                                        <p:tgtEl>
                                          <p:spTgt spid="52227"/>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linds(horizontal)">
                                      <p:cBhvr>
                                        <p:cTn id="25" dur="1000"/>
                                        <p:tgtEl>
                                          <p:spTgt spid="7"/>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linds(horizontal)">
                                      <p:cBhvr>
                                        <p:cTn id="3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it-IT" dirty="0" smtClean="0"/>
              <a:t>CAP </a:t>
            </a:r>
            <a:r>
              <a:rPr lang="it-IT" dirty="0" err="1" smtClean="0"/>
              <a:t>Strategies</a:t>
            </a:r>
            <a:endParaRPr lang="it-IT" dirty="0"/>
          </a:p>
        </p:txBody>
      </p:sp>
      <p:pic>
        <p:nvPicPr>
          <p:cNvPr id="532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52388" y="1824038"/>
            <a:ext cx="1871662" cy="1833562"/>
          </a:xfrm>
          <a:noFill/>
        </p:spPr>
      </p:pic>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2300" y="2178050"/>
            <a:ext cx="655638"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1" name="Picture 3"/>
          <p:cNvPicPr>
            <a:picLocks noChangeAspect="1" noChangeArrowheads="1"/>
          </p:cNvPicPr>
          <p:nvPr/>
        </p:nvPicPr>
        <p:blipFill>
          <a:blip r:embed="rId4">
            <a:extLst>
              <a:ext uri="{28A0092B-C50C-407E-A947-70E740481C1C}">
                <a14:useLocalDpi xmlns:a14="http://schemas.microsoft.com/office/drawing/2010/main" val="0"/>
              </a:ext>
            </a:extLst>
          </a:blip>
          <a:srcRect l="2161" r="3934"/>
          <a:stretch>
            <a:fillRect/>
          </a:stretch>
        </p:blipFill>
        <p:spPr bwMode="auto">
          <a:xfrm>
            <a:off x="2540000" y="1754188"/>
            <a:ext cx="6540500" cy="197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a:spLocks noChangeArrowheads="1"/>
          </p:cNvSpPr>
          <p:nvPr/>
        </p:nvSpPr>
        <p:spPr bwMode="auto">
          <a:xfrm>
            <a:off x="635000" y="3949700"/>
            <a:ext cx="55340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sz="3200">
                <a:solidFill>
                  <a:srgbClr val="FF0000"/>
                </a:solidFill>
                <a:latin typeface="Helvetica 45 Light" pitchFamily="34" charset="0"/>
              </a:rPr>
              <a:t>HEAVY FUEL COMBUSTION</a:t>
            </a:r>
          </a:p>
        </p:txBody>
      </p:sp>
      <p:sp>
        <p:nvSpPr>
          <p:cNvPr id="10" name="TextBox 9"/>
          <p:cNvSpPr txBox="1">
            <a:spLocks noChangeArrowheads="1"/>
          </p:cNvSpPr>
          <p:nvPr/>
        </p:nvSpPr>
        <p:spPr bwMode="auto">
          <a:xfrm>
            <a:off x="1854200" y="3733800"/>
            <a:ext cx="7245350"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sz="3200">
                <a:solidFill>
                  <a:srgbClr val="0099CC"/>
                </a:solidFill>
                <a:latin typeface="Helvetica 45 Light" pitchFamily="34" charset="0"/>
              </a:rPr>
              <a:t>FUEL SWITCH TO LPG</a:t>
            </a:r>
          </a:p>
          <a:p>
            <a:pPr eaLnBrk="1" hangingPunct="1"/>
            <a:r>
              <a:rPr lang="it-IT" sz="3200">
                <a:solidFill>
                  <a:srgbClr val="0099CC"/>
                </a:solidFill>
                <a:latin typeface="Helvetica 45 Light" pitchFamily="34" charset="0"/>
              </a:rPr>
              <a:t>USE OF BIOMASS</a:t>
            </a:r>
          </a:p>
          <a:p>
            <a:pPr eaLnBrk="1" hangingPunct="1"/>
            <a:r>
              <a:rPr lang="it-IT" sz="3200">
                <a:solidFill>
                  <a:srgbClr val="0099CC"/>
                </a:solidFill>
                <a:latin typeface="Helvetica 45 Light" pitchFamily="34" charset="0"/>
              </a:rPr>
              <a:t>USE OF GEOTHERMAL</a:t>
            </a:r>
          </a:p>
          <a:p>
            <a:pPr eaLnBrk="1" hangingPunct="1"/>
            <a:r>
              <a:rPr lang="it-IT" sz="3200">
                <a:solidFill>
                  <a:srgbClr val="0099CC"/>
                </a:solidFill>
                <a:latin typeface="Helvetica 45 Light" pitchFamily="34" charset="0"/>
              </a:rPr>
              <a:t>POLICIES FOR ENERGY EFFICIENCY</a:t>
            </a:r>
          </a:p>
        </p:txBody>
      </p:sp>
      <p:sp>
        <p:nvSpPr>
          <p:cNvPr id="11" name="Rectangle 10"/>
          <p:cNvSpPr/>
          <p:nvPr/>
        </p:nvSpPr>
        <p:spPr>
          <a:xfrm>
            <a:off x="25400" y="5746750"/>
            <a:ext cx="9144000" cy="430213"/>
          </a:xfrm>
          <a:prstGeom prst="rect">
            <a:avLst/>
          </a:prstGeom>
        </p:spPr>
        <p:txBody>
          <a:bodyPr>
            <a:spAutoFit/>
          </a:bodyPr>
          <a:lstStyle/>
          <a:p>
            <a:pPr marL="0" lvl="1">
              <a:defRPr/>
            </a:pPr>
            <a:r>
              <a:rPr lang="en-US" sz="2200" dirty="0">
                <a:effectLst>
                  <a:outerShdw blurRad="38100" dist="38100" dir="2700000" algn="tl">
                    <a:srgbClr val="C0C0C0"/>
                  </a:outerShdw>
                </a:effectLst>
                <a:latin typeface="Helvetica 45 Light" pitchFamily="34" charset="0"/>
              </a:rPr>
              <a:t>Emission Reduction: </a:t>
            </a:r>
            <a:r>
              <a:rPr lang="en-US" sz="2200" dirty="0">
                <a:solidFill>
                  <a:srgbClr val="0099CC"/>
                </a:solidFill>
                <a:effectLst>
                  <a:outerShdw blurRad="38100" dist="38100" dir="2700000" algn="tl">
                    <a:srgbClr val="C0C0C0"/>
                  </a:outerShdw>
                </a:effectLst>
                <a:latin typeface="Helvetica 45 Light" pitchFamily="34" charset="0"/>
              </a:rPr>
              <a:t>170 tCO</a:t>
            </a:r>
            <a:r>
              <a:rPr lang="en-US" sz="2200" baseline="-25000" dirty="0">
                <a:solidFill>
                  <a:srgbClr val="0099CC"/>
                </a:solidFill>
                <a:effectLst>
                  <a:outerShdw blurRad="38100" dist="38100" dir="2700000" algn="tl">
                    <a:srgbClr val="C0C0C0"/>
                  </a:outerShdw>
                </a:effectLst>
                <a:latin typeface="Helvetica 45 Light" pitchFamily="34" charset="0"/>
              </a:rPr>
              <a:t>2</a:t>
            </a:r>
            <a:r>
              <a:rPr lang="en-US" sz="2200" dirty="0">
                <a:solidFill>
                  <a:srgbClr val="0099CC"/>
                </a:solidFill>
                <a:effectLst>
                  <a:outerShdw blurRad="38100" dist="38100" dir="2700000" algn="tl">
                    <a:srgbClr val="C0C0C0"/>
                  </a:outerShdw>
                </a:effectLst>
                <a:latin typeface="Helvetica 45 Light" pitchFamily="34" charset="0"/>
              </a:rPr>
              <a:t>e/y </a:t>
            </a:r>
            <a:r>
              <a:rPr lang="en-US" sz="2200" dirty="0">
                <a:effectLst>
                  <a:outerShdw blurRad="38100" dist="38100" dir="2700000" algn="tl">
                    <a:srgbClr val="C0C0C0"/>
                  </a:outerShdw>
                </a:effectLst>
                <a:latin typeface="Helvetica 45 Light" pitchFamily="34" charset="0"/>
              </a:rPr>
              <a:t>– </a:t>
            </a:r>
            <a:r>
              <a:rPr lang="en-US" sz="2200" dirty="0">
                <a:solidFill>
                  <a:srgbClr val="0099CC"/>
                </a:solidFill>
                <a:effectLst>
                  <a:outerShdw blurRad="38100" dist="38100" dir="2700000" algn="tl">
                    <a:srgbClr val="C0C0C0"/>
                  </a:outerShdw>
                </a:effectLst>
                <a:latin typeface="Helvetica 45 Light" pitchFamily="34" charset="0"/>
              </a:rPr>
              <a:t>3.4%</a:t>
            </a:r>
            <a:r>
              <a:rPr lang="en-US" sz="2200" dirty="0">
                <a:effectLst>
                  <a:outerShdw blurRad="38100" dist="38100" dir="2700000" algn="tl">
                    <a:srgbClr val="C0C0C0"/>
                  </a:outerShdw>
                </a:effectLst>
                <a:latin typeface="Helvetica 45 Light" pitchFamily="34" charset="0"/>
              </a:rPr>
              <a:t> of total emissions for LPG</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blinds(horizontal)">
                                      <p:cBhvr>
                                        <p:cTn id="7" dur="500"/>
                                        <p:tgtEl>
                                          <p:spTgt spid="5325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1000"/>
                                        <p:tgtEl>
                                          <p:spTgt spid="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1000"/>
                                        <p:tgtEl>
                                          <p:spTgt spid="6"/>
                                        </p:tgtEl>
                                      </p:cBhvr>
                                    </p:animEffect>
                                  </p:childTnLst>
                                </p:cTn>
                              </p:par>
                              <p:par>
                                <p:cTn id="16" presetID="3" presetClass="exit" presetSubtype="10" fill="hold" grpId="1" nodeType="withEffect">
                                  <p:stCondLst>
                                    <p:cond delay="0"/>
                                  </p:stCondLst>
                                  <p:childTnLst>
                                    <p:animEffect transition="out" filter="blinds(horizontal)">
                                      <p:cBhvr>
                                        <p:cTn id="17" dur="1000"/>
                                        <p:tgtEl>
                                          <p:spTgt spid="9"/>
                                        </p:tgtEl>
                                      </p:cBhvr>
                                    </p:animEffect>
                                    <p:set>
                                      <p:cBhvr>
                                        <p:cTn id="18" dur="1" fill="hold">
                                          <p:stCondLst>
                                            <p:cond delay="999"/>
                                          </p:stCondLst>
                                        </p:cTn>
                                        <p:tgtEl>
                                          <p:spTgt spid="9"/>
                                        </p:tgtEl>
                                        <p:attrNameLst>
                                          <p:attrName>style.visibility</p:attrName>
                                        </p:attrNameLst>
                                      </p:cBhvr>
                                      <p:to>
                                        <p:strVal val="hidden"/>
                                      </p:to>
                                    </p:set>
                                  </p:childTnLst>
                                </p:cTn>
                              </p:par>
                            </p:childTnLst>
                          </p:cTn>
                        </p:par>
                        <p:par>
                          <p:cTn id="19" fill="hold" nodeType="afterGroup">
                            <p:stCondLst>
                              <p:cond delay="1000"/>
                            </p:stCondLst>
                            <p:childTnLst>
                              <p:par>
                                <p:cTn id="20" presetID="3" presetClass="entr" presetSubtype="10" fill="hold" nodeType="afterEffect">
                                  <p:stCondLst>
                                    <p:cond delay="0"/>
                                  </p:stCondLst>
                                  <p:childTnLst>
                                    <p:set>
                                      <p:cBhvr>
                                        <p:cTn id="21" dur="1" fill="hold">
                                          <p:stCondLst>
                                            <p:cond delay="0"/>
                                          </p:stCondLst>
                                        </p:cTn>
                                        <p:tgtEl>
                                          <p:spTgt spid="53251"/>
                                        </p:tgtEl>
                                        <p:attrNameLst>
                                          <p:attrName>style.visibility</p:attrName>
                                        </p:attrNameLst>
                                      </p:cBhvr>
                                      <p:to>
                                        <p:strVal val="visible"/>
                                      </p:to>
                                    </p:set>
                                    <p:animEffect transition="in" filter="blinds(horizontal)">
                                      <p:cBhvr>
                                        <p:cTn id="22" dur="500"/>
                                        <p:tgtEl>
                                          <p:spTgt spid="53251"/>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1000"/>
                                        <p:tgtEl>
                                          <p:spTgt spid="10"/>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horizont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3698" name="Rectangle 2"/>
          <p:cNvSpPr>
            <a:spLocks noGrp="1" noChangeArrowheads="1"/>
          </p:cNvSpPr>
          <p:nvPr>
            <p:ph type="title"/>
          </p:nvPr>
        </p:nvSpPr>
        <p:spPr/>
        <p:txBody>
          <a:bodyPr/>
          <a:lstStyle/>
          <a:p>
            <a:pPr eaLnBrk="1" hangingPunct="1">
              <a:defRPr/>
            </a:pPr>
            <a:r>
              <a:rPr lang="en-US" smtClean="0"/>
              <a:t>Other CAP Strategies</a:t>
            </a:r>
          </a:p>
        </p:txBody>
      </p:sp>
      <p:sp>
        <p:nvSpPr>
          <p:cNvPr id="1053699" name="Rectangle 3"/>
          <p:cNvSpPr>
            <a:spLocks noGrp="1" noChangeArrowheads="1"/>
          </p:cNvSpPr>
          <p:nvPr>
            <p:ph type="body" idx="1"/>
          </p:nvPr>
        </p:nvSpPr>
        <p:spPr>
          <a:xfrm>
            <a:off x="38100" y="1368425"/>
            <a:ext cx="8940800" cy="4930775"/>
          </a:xfrm>
        </p:spPr>
        <p:txBody>
          <a:bodyPr/>
          <a:lstStyle/>
          <a:p>
            <a:pPr lvl="1" eaLnBrk="1" hangingPunct="1">
              <a:buFontTx/>
              <a:buBlip>
                <a:blip r:embed="rId2"/>
              </a:buBlip>
            </a:pPr>
            <a:r>
              <a:rPr lang="en-US" b="1" smtClean="0">
                <a:effectLst>
                  <a:outerShdw blurRad="38100" dist="38100" dir="2700000" algn="tl">
                    <a:srgbClr val="C0C0C0"/>
                  </a:outerShdw>
                </a:effectLst>
              </a:rPr>
              <a:t>Foundations Insulation: </a:t>
            </a:r>
          </a:p>
          <a:p>
            <a:pPr lvl="1" eaLnBrk="1" hangingPunct="1">
              <a:buFontTx/>
              <a:buNone/>
            </a:pPr>
            <a:r>
              <a:rPr lang="en-US" smtClean="0">
                <a:effectLst>
                  <a:outerShdw blurRad="38100" dist="38100" dir="2700000" algn="tl">
                    <a:srgbClr val="C0C0C0"/>
                  </a:outerShdw>
                </a:effectLst>
              </a:rPr>
              <a:t>Emission Reduction: </a:t>
            </a:r>
            <a:r>
              <a:rPr lang="en-US" b="1" smtClean="0">
                <a:solidFill>
                  <a:srgbClr val="0099CC"/>
                </a:solidFill>
                <a:effectLst>
                  <a:outerShdw blurRad="38100" dist="38100" dir="2700000" algn="tl">
                    <a:srgbClr val="C0C0C0"/>
                  </a:outerShdw>
                </a:effectLst>
              </a:rPr>
              <a:t>125 tCO</a:t>
            </a:r>
            <a:r>
              <a:rPr lang="en-US" b="1" baseline="-25000" smtClean="0">
                <a:solidFill>
                  <a:srgbClr val="0099CC"/>
                </a:solidFill>
                <a:effectLst>
                  <a:outerShdw blurRad="38100" dist="38100" dir="2700000" algn="tl">
                    <a:srgbClr val="C0C0C0"/>
                  </a:outerShdw>
                </a:effectLst>
              </a:rPr>
              <a:t>2</a:t>
            </a:r>
            <a:r>
              <a:rPr lang="en-US" b="1" smtClean="0">
                <a:solidFill>
                  <a:srgbClr val="0099CC"/>
                </a:solidFill>
                <a:effectLst>
                  <a:outerShdw blurRad="38100" dist="38100" dir="2700000" algn="tl">
                    <a:srgbClr val="C0C0C0"/>
                  </a:outerShdw>
                </a:effectLst>
              </a:rPr>
              <a:t>e/y</a:t>
            </a:r>
            <a:r>
              <a:rPr lang="en-US" smtClean="0">
                <a:solidFill>
                  <a:srgbClr val="0099CC"/>
                </a:solidFill>
                <a:effectLst>
                  <a:outerShdw blurRad="38100" dist="38100" dir="2700000" algn="tl">
                    <a:srgbClr val="C0C0C0"/>
                  </a:outerShdw>
                </a:effectLst>
              </a:rPr>
              <a:t> </a:t>
            </a:r>
            <a:r>
              <a:rPr lang="en-US" smtClean="0">
                <a:effectLst>
                  <a:outerShdw blurRad="38100" dist="38100" dir="2700000" algn="tl">
                    <a:srgbClr val="C0C0C0"/>
                  </a:outerShdw>
                </a:effectLst>
              </a:rPr>
              <a:t>– </a:t>
            </a:r>
            <a:r>
              <a:rPr lang="en-US" b="1" smtClean="0">
                <a:solidFill>
                  <a:srgbClr val="0099CC"/>
                </a:solidFill>
                <a:effectLst>
                  <a:outerShdw blurRad="38100" dist="38100" dir="2700000" algn="tl">
                    <a:srgbClr val="C0C0C0"/>
                  </a:outerShdw>
                </a:effectLst>
              </a:rPr>
              <a:t>2.5%</a:t>
            </a:r>
            <a:r>
              <a:rPr lang="en-US" smtClean="0">
                <a:effectLst>
                  <a:outerShdw blurRad="38100" dist="38100" dir="2700000" algn="tl">
                    <a:srgbClr val="C0C0C0"/>
                  </a:outerShdw>
                </a:effectLst>
              </a:rPr>
              <a:t> of total emissions</a:t>
            </a:r>
          </a:p>
          <a:p>
            <a:pPr lvl="1" eaLnBrk="1" hangingPunct="1">
              <a:buFontTx/>
              <a:buBlip>
                <a:blip r:embed="rId2"/>
              </a:buBlip>
            </a:pPr>
            <a:r>
              <a:rPr lang="en-US" b="1" smtClean="0">
                <a:effectLst>
                  <a:outerShdw blurRad="38100" dist="38100" dir="2700000" algn="tl">
                    <a:srgbClr val="C0C0C0"/>
                  </a:outerShdw>
                </a:effectLst>
              </a:rPr>
              <a:t>University Fleet Upgrade:</a:t>
            </a:r>
          </a:p>
          <a:p>
            <a:pPr lvl="1" eaLnBrk="1" hangingPunct="1">
              <a:buFontTx/>
              <a:buNone/>
            </a:pPr>
            <a:r>
              <a:rPr lang="en-US" smtClean="0">
                <a:effectLst>
                  <a:outerShdw blurRad="38100" dist="38100" dir="2700000" algn="tl">
                    <a:srgbClr val="C0C0C0"/>
                  </a:outerShdw>
                </a:effectLst>
              </a:rPr>
              <a:t>Future investments on </a:t>
            </a:r>
            <a:r>
              <a:rPr lang="en-US" b="1" smtClean="0">
                <a:solidFill>
                  <a:srgbClr val="0099CC"/>
                </a:solidFill>
                <a:effectLst>
                  <a:outerShdw blurRad="38100" dist="38100" dir="2700000" algn="tl">
                    <a:srgbClr val="C0C0C0"/>
                  </a:outerShdw>
                </a:effectLst>
              </a:rPr>
              <a:t>more efficient</a:t>
            </a:r>
            <a:r>
              <a:rPr lang="en-US" smtClean="0">
                <a:solidFill>
                  <a:srgbClr val="0099CC"/>
                </a:solidFill>
                <a:effectLst>
                  <a:outerShdw blurRad="38100" dist="38100" dir="2700000" algn="tl">
                    <a:srgbClr val="C0C0C0"/>
                  </a:outerShdw>
                </a:effectLst>
              </a:rPr>
              <a:t> </a:t>
            </a:r>
            <a:r>
              <a:rPr lang="en-US" smtClean="0">
                <a:effectLst>
                  <a:outerShdw blurRad="38100" dist="38100" dir="2700000" algn="tl">
                    <a:srgbClr val="C0C0C0"/>
                  </a:outerShdw>
                </a:effectLst>
              </a:rPr>
              <a:t>and smaller </a:t>
            </a:r>
            <a:r>
              <a:rPr lang="en-US" b="1" smtClean="0">
                <a:solidFill>
                  <a:srgbClr val="0099CC"/>
                </a:solidFill>
                <a:effectLst>
                  <a:outerShdw blurRad="38100" dist="38100" dir="2700000" algn="tl">
                    <a:srgbClr val="C0C0C0"/>
                  </a:outerShdw>
                </a:effectLst>
              </a:rPr>
              <a:t>vehicles</a:t>
            </a:r>
            <a:endParaRPr lang="en-US" b="1" smtClean="0">
              <a:effectLst>
                <a:outerShdw blurRad="38100" dist="38100" dir="2700000" algn="tl">
                  <a:srgbClr val="C0C0C0"/>
                </a:outerShdw>
              </a:effectLst>
            </a:endParaRPr>
          </a:p>
          <a:p>
            <a:pPr lvl="1" eaLnBrk="1" hangingPunct="1">
              <a:buFontTx/>
              <a:buBlip>
                <a:blip r:embed="rId2"/>
              </a:buBlip>
            </a:pPr>
            <a:r>
              <a:rPr lang="en-US" smtClean="0">
                <a:effectLst>
                  <a:outerShdw blurRad="38100" dist="38100" dir="2700000" algn="tl">
                    <a:srgbClr val="C0C0C0"/>
                  </a:outerShdw>
                </a:effectLst>
              </a:rPr>
              <a:t>Creation of a </a:t>
            </a:r>
            <a:r>
              <a:rPr lang="en-US" b="1" smtClean="0">
                <a:effectLst>
                  <a:outerShdw blurRad="38100" dist="38100" dir="2700000" algn="tl">
                    <a:srgbClr val="C0C0C0"/>
                  </a:outerShdw>
                </a:effectLst>
              </a:rPr>
              <a:t>Green Fund</a:t>
            </a:r>
            <a:r>
              <a:rPr lang="en-US" smtClean="0">
                <a:effectLst>
                  <a:outerShdw blurRad="38100" dist="38100" dir="2700000" algn="tl">
                    <a:srgbClr val="C0C0C0"/>
                  </a:outerShdw>
                </a:effectLst>
              </a:rPr>
              <a:t>: introduction of a fee per semester per student to finance student, faculty, and staff sustainability initiatives</a:t>
            </a:r>
          </a:p>
          <a:p>
            <a:pPr lvl="1" eaLnBrk="1" hangingPunct="1">
              <a:buFontTx/>
              <a:buBlip>
                <a:blip r:embed="rId2"/>
              </a:buBlip>
            </a:pPr>
            <a:r>
              <a:rPr lang="en-US" b="1" smtClean="0">
                <a:effectLst>
                  <a:outerShdw blurRad="38100" dist="38100" dir="2700000" algn="tl">
                    <a:srgbClr val="C0C0C0"/>
                  </a:outerShdw>
                </a:effectLst>
              </a:rPr>
              <a:t>Carbon Offset</a:t>
            </a:r>
            <a:r>
              <a:rPr lang="en-US" smtClean="0">
                <a:effectLst>
                  <a:outerShdw blurRad="38100" dist="38100" dir="2700000" algn="tl">
                    <a:srgbClr val="C0C0C0"/>
                  </a:outerShdw>
                </a:effectLst>
              </a:rPr>
              <a:t>:</a:t>
            </a:r>
          </a:p>
          <a:p>
            <a:pPr lvl="1" eaLnBrk="1" hangingPunct="1">
              <a:buFontTx/>
              <a:buNone/>
            </a:pPr>
            <a:r>
              <a:rPr lang="en-US" smtClean="0">
                <a:effectLst>
                  <a:outerShdw blurRad="38100" dist="38100" dir="2700000" algn="tl">
                    <a:srgbClr val="C0C0C0"/>
                  </a:outerShdw>
                </a:effectLst>
              </a:rPr>
              <a:t>The Campus shall choose offset only once all the other sustainable options have been explored</a:t>
            </a:r>
            <a:r>
              <a:rPr lang="it-IT" smtClean="0"/>
              <a:t> </a:t>
            </a:r>
          </a:p>
          <a:p>
            <a:pPr lvl="1" eaLnBrk="1" hangingPunct="1">
              <a:buFontTx/>
              <a:buNone/>
            </a:pPr>
            <a:r>
              <a:rPr lang="en-US" smtClean="0">
                <a:effectLst>
                  <a:outerShdw blurRad="38100" dist="38100" dir="2700000" algn="tl">
                    <a:srgbClr val="C0C0C0"/>
                  </a:outerShdw>
                </a:effectLst>
              </a:rPr>
              <a:t>Verified Emission Reductions (VER) share:</a:t>
            </a:r>
            <a:r>
              <a:rPr lang="en-US" b="1" smtClean="0">
                <a:solidFill>
                  <a:srgbClr val="FF6600"/>
                </a:solidFill>
                <a:effectLst>
                  <a:outerShdw blurRad="38100" dist="38100" dir="2700000" algn="tl">
                    <a:srgbClr val="C0C0C0"/>
                  </a:outerShdw>
                </a:effectLst>
              </a:rPr>
              <a:t> </a:t>
            </a:r>
            <a:r>
              <a:rPr lang="en-US" b="1" smtClean="0">
                <a:solidFill>
                  <a:srgbClr val="0099CC"/>
                </a:solidFill>
                <a:effectLst>
                  <a:outerShdw blurRad="38100" dist="38100" dir="2700000" algn="tl">
                    <a:srgbClr val="C0C0C0"/>
                  </a:outerShdw>
                </a:effectLst>
              </a:rPr>
              <a:t>10%</a:t>
            </a:r>
            <a:r>
              <a:rPr lang="en-US" smtClean="0">
                <a:effectLst>
                  <a:outerShdw blurRad="38100" dist="38100" dir="2700000" algn="tl">
                    <a:srgbClr val="C0C0C0"/>
                  </a:outerShdw>
                </a:effectLst>
              </a:rPr>
              <a:t> of yearly emissions</a:t>
            </a:r>
          </a:p>
          <a:p>
            <a:pPr marL="0" indent="0" eaLnBrk="1" hangingPunct="1"/>
            <a:endParaRPr lang="en-US" smtClean="0">
              <a:effectLst>
                <a:outerShdw blurRad="38100" dist="38100" dir="2700000" algn="tl">
                  <a:srgbClr val="C0C0C0"/>
                </a:outerShdw>
              </a:effectLst>
            </a:endParaRPr>
          </a:p>
        </p:txBody>
      </p:sp>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it-IT" dirty="0" smtClean="0"/>
              <a:t>CAP </a:t>
            </a:r>
            <a:r>
              <a:rPr lang="it-IT" dirty="0" err="1" smtClean="0"/>
              <a:t>Timeline</a:t>
            </a:r>
            <a:endParaRPr lang="it-IT" dirty="0" smtClean="0"/>
          </a:p>
        </p:txBody>
      </p:sp>
      <p:pic>
        <p:nvPicPr>
          <p:cNvPr id="106086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95263" y="3608388"/>
            <a:ext cx="8432800" cy="465137"/>
          </a:xfrm>
          <a:noFill/>
        </p:spPr>
      </p:pic>
      <p:pic>
        <p:nvPicPr>
          <p:cNvPr id="10608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00" y="3803650"/>
            <a:ext cx="774700"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086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400" y="1381125"/>
            <a:ext cx="698500"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1" name="Picture 9"/>
          <p:cNvPicPr>
            <a:picLocks noChangeAspect="1" noChangeArrowheads="1"/>
          </p:cNvPicPr>
          <p:nvPr/>
        </p:nvPicPr>
        <p:blipFill>
          <a:blip r:embed="rId5">
            <a:extLst>
              <a:ext uri="{28A0092B-C50C-407E-A947-70E740481C1C}">
                <a14:useLocalDpi xmlns:a14="http://schemas.microsoft.com/office/drawing/2010/main" val="0"/>
              </a:ext>
            </a:extLst>
          </a:blip>
          <a:srcRect t="5450"/>
          <a:stretch>
            <a:fillRect/>
          </a:stretch>
        </p:blipFill>
        <p:spPr bwMode="auto">
          <a:xfrm>
            <a:off x="893763" y="4102100"/>
            <a:ext cx="779462"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2"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97075" y="4114800"/>
            <a:ext cx="83185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3" name="Picture 11"/>
          <p:cNvPicPr>
            <a:picLocks noChangeAspect="1" noChangeArrowheads="1"/>
          </p:cNvPicPr>
          <p:nvPr/>
        </p:nvPicPr>
        <p:blipFill>
          <a:blip r:embed="rId7">
            <a:extLst>
              <a:ext uri="{28A0092B-C50C-407E-A947-70E740481C1C}">
                <a14:useLocalDpi xmlns:a14="http://schemas.microsoft.com/office/drawing/2010/main" val="0"/>
              </a:ext>
            </a:extLst>
          </a:blip>
          <a:srcRect t="57732"/>
          <a:stretch>
            <a:fillRect/>
          </a:stretch>
        </p:blipFill>
        <p:spPr bwMode="auto">
          <a:xfrm>
            <a:off x="3119438" y="4114800"/>
            <a:ext cx="771525"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5" name="Picture 13"/>
          <p:cNvPicPr>
            <a:picLocks noChangeAspect="1" noChangeArrowheads="1"/>
          </p:cNvPicPr>
          <p:nvPr/>
        </p:nvPicPr>
        <p:blipFill>
          <a:blip r:embed="rId8">
            <a:extLst>
              <a:ext uri="{28A0092B-C50C-407E-A947-70E740481C1C}">
                <a14:useLocalDpi xmlns:a14="http://schemas.microsoft.com/office/drawing/2010/main" val="0"/>
              </a:ext>
            </a:extLst>
          </a:blip>
          <a:srcRect t="9979"/>
          <a:stretch>
            <a:fillRect/>
          </a:stretch>
        </p:blipFill>
        <p:spPr bwMode="auto">
          <a:xfrm>
            <a:off x="4200525" y="4114800"/>
            <a:ext cx="796925"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6" name="Picture 14"/>
          <p:cNvPicPr>
            <a:picLocks noChangeAspect="1" noChangeArrowheads="1"/>
          </p:cNvPicPr>
          <p:nvPr/>
        </p:nvPicPr>
        <p:blipFill>
          <a:blip r:embed="rId9">
            <a:extLst>
              <a:ext uri="{28A0092B-C50C-407E-A947-70E740481C1C}">
                <a14:useLocalDpi xmlns:a14="http://schemas.microsoft.com/office/drawing/2010/main" val="0"/>
              </a:ext>
            </a:extLst>
          </a:blip>
          <a:srcRect t="2483"/>
          <a:stretch>
            <a:fillRect/>
          </a:stretch>
        </p:blipFill>
        <p:spPr bwMode="auto">
          <a:xfrm>
            <a:off x="5332413" y="4102100"/>
            <a:ext cx="823912"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7" name="Picture 1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498600" y="1524000"/>
            <a:ext cx="866775" cy="2052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8" name="Picture 1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628900" y="2773363"/>
            <a:ext cx="811213"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9" name="Picture 17"/>
          <p:cNvPicPr>
            <a:picLocks noChangeAspect="1" noChangeArrowheads="1"/>
          </p:cNvPicPr>
          <p:nvPr/>
        </p:nvPicPr>
        <p:blipFill>
          <a:blip r:embed="rId12">
            <a:extLst>
              <a:ext uri="{28A0092B-C50C-407E-A947-70E740481C1C}">
                <a14:useLocalDpi xmlns:a14="http://schemas.microsoft.com/office/drawing/2010/main" val="0"/>
              </a:ext>
            </a:extLst>
          </a:blip>
          <a:srcRect b="4550"/>
          <a:stretch>
            <a:fillRect/>
          </a:stretch>
        </p:blipFill>
        <p:spPr bwMode="auto">
          <a:xfrm>
            <a:off x="3719513" y="2108200"/>
            <a:ext cx="898525"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10" name="Picture 18"/>
          <p:cNvPicPr>
            <a:picLocks noChangeAspect="1" noChangeArrowheads="1"/>
          </p:cNvPicPr>
          <p:nvPr/>
        </p:nvPicPr>
        <p:blipFill>
          <a:blip r:embed="rId13">
            <a:extLst>
              <a:ext uri="{28A0092B-C50C-407E-A947-70E740481C1C}">
                <a14:useLocalDpi xmlns:a14="http://schemas.microsoft.com/office/drawing/2010/main" val="0"/>
              </a:ext>
            </a:extLst>
          </a:blip>
          <a:srcRect b="13322"/>
          <a:stretch>
            <a:fillRect/>
          </a:stretch>
        </p:blipFill>
        <p:spPr bwMode="auto">
          <a:xfrm>
            <a:off x="4810125" y="2784475"/>
            <a:ext cx="854075" cy="80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Box 18"/>
          <p:cNvSpPr txBox="1">
            <a:spLocks noChangeArrowheads="1"/>
          </p:cNvSpPr>
          <p:nvPr/>
        </p:nvSpPr>
        <p:spPr bwMode="auto">
          <a:xfrm>
            <a:off x="4381500" y="1092200"/>
            <a:ext cx="4600575"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a:solidFill>
                  <a:srgbClr val="0099CC"/>
                </a:solidFill>
                <a:latin typeface="Helvetica 45 Light" pitchFamily="34" charset="0"/>
              </a:rPr>
              <a:t>2011:</a:t>
            </a:r>
          </a:p>
          <a:p>
            <a:pPr eaLnBrk="1" hangingPunct="1"/>
            <a:r>
              <a:rPr lang="it-IT">
                <a:solidFill>
                  <a:srgbClr val="0099CC"/>
                </a:solidFill>
                <a:latin typeface="Helvetica 45 Light" pitchFamily="34" charset="0"/>
              </a:rPr>
              <a:t>Policy for Behavior Modification</a:t>
            </a:r>
          </a:p>
          <a:p>
            <a:pPr eaLnBrk="1" hangingPunct="1"/>
            <a:r>
              <a:rPr lang="it-IT">
                <a:solidFill>
                  <a:srgbClr val="0099CC"/>
                </a:solidFill>
                <a:latin typeface="Helvetica 45 Light" pitchFamily="34" charset="0"/>
              </a:rPr>
              <a:t>Videoconferences</a:t>
            </a:r>
          </a:p>
          <a:p>
            <a:pPr eaLnBrk="1" hangingPunct="1"/>
            <a:r>
              <a:rPr lang="it-IT">
                <a:solidFill>
                  <a:srgbClr val="0099CC"/>
                </a:solidFill>
                <a:latin typeface="Helvetica 45 Light" pitchFamily="34" charset="0"/>
              </a:rPr>
              <a:t>SEEU Shuttles</a:t>
            </a:r>
          </a:p>
          <a:p>
            <a:pPr eaLnBrk="1" hangingPunct="1"/>
            <a:r>
              <a:rPr lang="it-IT">
                <a:solidFill>
                  <a:srgbClr val="0099CC"/>
                </a:solidFill>
                <a:latin typeface="Helvetica 45 Light" pitchFamily="34" charset="0"/>
              </a:rPr>
              <a:t>Lamps Replacement</a:t>
            </a:r>
          </a:p>
        </p:txBody>
      </p:sp>
      <p:sp>
        <p:nvSpPr>
          <p:cNvPr id="20" name="TextBox 19"/>
          <p:cNvSpPr txBox="1">
            <a:spLocks noChangeArrowheads="1"/>
          </p:cNvSpPr>
          <p:nvPr/>
        </p:nvSpPr>
        <p:spPr bwMode="auto">
          <a:xfrm>
            <a:off x="4492625" y="1409700"/>
            <a:ext cx="4651375"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a:solidFill>
                  <a:srgbClr val="0099CC"/>
                </a:solidFill>
                <a:latin typeface="Helvetica 45 Light" pitchFamily="34" charset="0"/>
              </a:rPr>
              <a:t>2012:</a:t>
            </a:r>
          </a:p>
          <a:p>
            <a:pPr eaLnBrk="1" hangingPunct="1"/>
            <a:r>
              <a:rPr lang="it-IT">
                <a:solidFill>
                  <a:srgbClr val="0099CC"/>
                </a:solidFill>
                <a:latin typeface="Helvetica 45 Light" pitchFamily="34" charset="0"/>
              </a:rPr>
              <a:t>Photovoltaic Plant</a:t>
            </a:r>
          </a:p>
          <a:p>
            <a:pPr eaLnBrk="1" hangingPunct="1"/>
            <a:r>
              <a:rPr lang="it-IT">
                <a:solidFill>
                  <a:srgbClr val="0099CC"/>
                </a:solidFill>
                <a:latin typeface="Helvetica 45 Light" pitchFamily="34" charset="0"/>
              </a:rPr>
              <a:t>Videoconferences</a:t>
            </a:r>
          </a:p>
          <a:p>
            <a:pPr eaLnBrk="1" hangingPunct="1"/>
            <a:r>
              <a:rPr lang="it-IT">
                <a:solidFill>
                  <a:srgbClr val="0099CC"/>
                </a:solidFill>
                <a:latin typeface="Helvetica 45 Light" pitchFamily="34" charset="0"/>
              </a:rPr>
              <a:t>Public Transport Enhancement</a:t>
            </a:r>
          </a:p>
          <a:p>
            <a:pPr eaLnBrk="1" hangingPunct="1"/>
            <a:r>
              <a:rPr lang="it-IT">
                <a:solidFill>
                  <a:srgbClr val="0099CC"/>
                </a:solidFill>
                <a:latin typeface="Helvetica 45 Light" pitchFamily="34" charset="0"/>
              </a:rPr>
              <a:t>Lamps Replacement</a:t>
            </a:r>
          </a:p>
        </p:txBody>
      </p:sp>
      <p:sp>
        <p:nvSpPr>
          <p:cNvPr id="21" name="TextBox 20"/>
          <p:cNvSpPr txBox="1">
            <a:spLocks noChangeArrowheads="1"/>
          </p:cNvSpPr>
          <p:nvPr/>
        </p:nvSpPr>
        <p:spPr bwMode="auto">
          <a:xfrm>
            <a:off x="4513263" y="1854200"/>
            <a:ext cx="4478337"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a:solidFill>
                  <a:srgbClr val="0099CC"/>
                </a:solidFill>
                <a:latin typeface="Helvetica 45 Light" pitchFamily="34" charset="0"/>
              </a:rPr>
              <a:t>2013:</a:t>
            </a:r>
          </a:p>
          <a:p>
            <a:pPr eaLnBrk="1" hangingPunct="1"/>
            <a:r>
              <a:rPr lang="it-IT">
                <a:solidFill>
                  <a:srgbClr val="0099CC"/>
                </a:solidFill>
                <a:latin typeface="Helvetica 45 Light" pitchFamily="34" charset="0"/>
              </a:rPr>
              <a:t>Public Transport Enhancement</a:t>
            </a:r>
          </a:p>
          <a:p>
            <a:pPr eaLnBrk="1" hangingPunct="1"/>
            <a:r>
              <a:rPr lang="it-IT">
                <a:solidFill>
                  <a:srgbClr val="0099CC"/>
                </a:solidFill>
                <a:latin typeface="Helvetica 45 Light" pitchFamily="34" charset="0"/>
              </a:rPr>
              <a:t>Promotion of Carpooling</a:t>
            </a:r>
          </a:p>
          <a:p>
            <a:pPr eaLnBrk="1" hangingPunct="1"/>
            <a:r>
              <a:rPr lang="it-IT">
                <a:solidFill>
                  <a:srgbClr val="0099CC"/>
                </a:solidFill>
                <a:latin typeface="Helvetica 45 Light" pitchFamily="34" charset="0"/>
              </a:rPr>
              <a:t>Photovoltaic Plant</a:t>
            </a:r>
          </a:p>
        </p:txBody>
      </p:sp>
      <p:sp>
        <p:nvSpPr>
          <p:cNvPr id="22" name="TextBox 21"/>
          <p:cNvSpPr txBox="1">
            <a:spLocks noChangeArrowheads="1"/>
          </p:cNvSpPr>
          <p:nvPr/>
        </p:nvSpPr>
        <p:spPr bwMode="auto">
          <a:xfrm>
            <a:off x="4699000" y="2062163"/>
            <a:ext cx="34194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a:solidFill>
                  <a:srgbClr val="0099CC"/>
                </a:solidFill>
                <a:latin typeface="Helvetica 45 Light" pitchFamily="34" charset="0"/>
              </a:rPr>
              <a:t>2015:</a:t>
            </a:r>
          </a:p>
          <a:p>
            <a:pPr eaLnBrk="1" hangingPunct="1"/>
            <a:r>
              <a:rPr lang="it-IT">
                <a:solidFill>
                  <a:srgbClr val="0099CC"/>
                </a:solidFill>
                <a:latin typeface="Helvetica 45 Light" pitchFamily="34" charset="0"/>
              </a:rPr>
              <a:t>Solar Thermal Systems</a:t>
            </a:r>
          </a:p>
        </p:txBody>
      </p:sp>
      <p:sp>
        <p:nvSpPr>
          <p:cNvPr id="23" name="TextBox 22"/>
          <p:cNvSpPr txBox="1">
            <a:spLocks noChangeArrowheads="1"/>
          </p:cNvSpPr>
          <p:nvPr/>
        </p:nvSpPr>
        <p:spPr bwMode="auto">
          <a:xfrm>
            <a:off x="4495800" y="1600200"/>
            <a:ext cx="4478338"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a:solidFill>
                  <a:srgbClr val="0099CC"/>
                </a:solidFill>
                <a:latin typeface="Helvetica 45 Light" pitchFamily="34" charset="0"/>
              </a:rPr>
              <a:t>2014:</a:t>
            </a:r>
          </a:p>
          <a:p>
            <a:pPr eaLnBrk="1" hangingPunct="1"/>
            <a:r>
              <a:rPr lang="it-IT">
                <a:solidFill>
                  <a:srgbClr val="0099CC"/>
                </a:solidFill>
                <a:latin typeface="Helvetica 45 Light" pitchFamily="34" charset="0"/>
              </a:rPr>
              <a:t>Selective Waste Collection</a:t>
            </a:r>
          </a:p>
          <a:p>
            <a:pPr eaLnBrk="1" hangingPunct="1"/>
            <a:r>
              <a:rPr lang="it-IT">
                <a:solidFill>
                  <a:srgbClr val="0099CC"/>
                </a:solidFill>
                <a:latin typeface="Helvetica 45 Light" pitchFamily="34" charset="0"/>
              </a:rPr>
              <a:t>Promotion of Carpooling</a:t>
            </a:r>
          </a:p>
          <a:p>
            <a:pPr eaLnBrk="1" hangingPunct="1"/>
            <a:r>
              <a:rPr lang="it-IT">
                <a:solidFill>
                  <a:srgbClr val="0099CC"/>
                </a:solidFill>
                <a:latin typeface="Helvetica 45 Light" pitchFamily="34" charset="0"/>
              </a:rPr>
              <a:t>Public Transport Enhancement</a:t>
            </a:r>
          </a:p>
        </p:txBody>
      </p:sp>
      <p:sp>
        <p:nvSpPr>
          <p:cNvPr id="25" name="TextBox 24"/>
          <p:cNvSpPr txBox="1">
            <a:spLocks noChangeArrowheads="1"/>
          </p:cNvSpPr>
          <p:nvPr/>
        </p:nvSpPr>
        <p:spPr bwMode="auto">
          <a:xfrm>
            <a:off x="5016500" y="1828800"/>
            <a:ext cx="34194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a:solidFill>
                  <a:srgbClr val="0099CC"/>
                </a:solidFill>
                <a:latin typeface="Helvetica 45 Light" pitchFamily="34" charset="0"/>
              </a:rPr>
              <a:t>2016-2017:</a:t>
            </a:r>
          </a:p>
          <a:p>
            <a:pPr eaLnBrk="1" hangingPunct="1"/>
            <a:r>
              <a:rPr lang="it-IT">
                <a:solidFill>
                  <a:srgbClr val="0099CC"/>
                </a:solidFill>
                <a:latin typeface="Helvetica 45 Light" pitchFamily="34" charset="0"/>
              </a:rPr>
              <a:t>Solar Thermal Systems</a:t>
            </a:r>
          </a:p>
          <a:p>
            <a:pPr eaLnBrk="1" hangingPunct="1"/>
            <a:r>
              <a:rPr lang="it-IT">
                <a:solidFill>
                  <a:srgbClr val="0099CC"/>
                </a:solidFill>
                <a:latin typeface="Helvetica 45 Light" pitchFamily="34" charset="0"/>
              </a:rPr>
              <a:t>Foundations Insulation</a:t>
            </a:r>
          </a:p>
        </p:txBody>
      </p:sp>
      <p:sp>
        <p:nvSpPr>
          <p:cNvPr id="26" name="TextBox 25"/>
          <p:cNvSpPr txBox="1">
            <a:spLocks noChangeArrowheads="1"/>
          </p:cNvSpPr>
          <p:nvPr/>
        </p:nvSpPr>
        <p:spPr bwMode="auto">
          <a:xfrm>
            <a:off x="5219700" y="1790700"/>
            <a:ext cx="27193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a:solidFill>
                  <a:srgbClr val="0099CC"/>
                </a:solidFill>
                <a:latin typeface="Helvetica 45 Light" pitchFamily="34" charset="0"/>
              </a:rPr>
              <a:t>2018-2019:</a:t>
            </a:r>
          </a:p>
          <a:p>
            <a:pPr eaLnBrk="1" hangingPunct="1"/>
            <a:r>
              <a:rPr lang="it-IT">
                <a:solidFill>
                  <a:srgbClr val="0099CC"/>
                </a:solidFill>
                <a:latin typeface="Helvetica 45 Light" pitchFamily="34" charset="0"/>
              </a:rPr>
              <a:t>Photovoltaic Plant</a:t>
            </a:r>
          </a:p>
        </p:txBody>
      </p:sp>
      <p:sp>
        <p:nvSpPr>
          <p:cNvPr id="27" name="TextBox 26"/>
          <p:cNvSpPr txBox="1">
            <a:spLocks noChangeArrowheads="1"/>
          </p:cNvSpPr>
          <p:nvPr/>
        </p:nvSpPr>
        <p:spPr bwMode="auto">
          <a:xfrm>
            <a:off x="5270500" y="1460500"/>
            <a:ext cx="271938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a:solidFill>
                  <a:srgbClr val="0099CC"/>
                </a:solidFill>
                <a:latin typeface="Helvetica 45 Light" pitchFamily="34" charset="0"/>
              </a:rPr>
              <a:t>2020:</a:t>
            </a:r>
          </a:p>
          <a:p>
            <a:pPr eaLnBrk="1" hangingPunct="1"/>
            <a:r>
              <a:rPr lang="it-IT">
                <a:solidFill>
                  <a:srgbClr val="0099CC"/>
                </a:solidFill>
                <a:latin typeface="Helvetica 45 Light" pitchFamily="34" charset="0"/>
              </a:rPr>
              <a:t>Fuel Switch</a:t>
            </a:r>
          </a:p>
          <a:p>
            <a:pPr eaLnBrk="1" hangingPunct="1"/>
            <a:r>
              <a:rPr lang="it-IT">
                <a:solidFill>
                  <a:srgbClr val="0099CC"/>
                </a:solidFill>
                <a:latin typeface="Helvetica 45 Light" pitchFamily="34" charset="0"/>
              </a:rPr>
              <a:t>Photovoltaic Plant</a:t>
            </a:r>
          </a:p>
        </p:txBody>
      </p:sp>
      <p:pic>
        <p:nvPicPr>
          <p:cNvPr id="1060868" name="Picture 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375400" y="4152900"/>
            <a:ext cx="2293938" cy="77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60866"/>
                                        </p:tgtEl>
                                        <p:attrNameLst>
                                          <p:attrName>style.visibility</p:attrName>
                                        </p:attrNameLst>
                                      </p:cBhvr>
                                      <p:to>
                                        <p:strVal val="visible"/>
                                      </p:to>
                                    </p:set>
                                    <p:animEffect transition="in" filter="blinds(horizontal)">
                                      <p:cBhvr>
                                        <p:cTn id="7" dur="500"/>
                                        <p:tgtEl>
                                          <p:spTgt spid="1060866"/>
                                        </p:tgtEl>
                                      </p:cBhvr>
                                    </p:animEffect>
                                  </p:childTnLst>
                                </p:cTn>
                              </p:par>
                              <p:par>
                                <p:cTn id="8" presetID="3" presetClass="entr" presetSubtype="10" fill="hold" nodeType="withEffect">
                                  <p:stCondLst>
                                    <p:cond delay="0"/>
                                  </p:stCondLst>
                                  <p:childTnLst>
                                    <p:set>
                                      <p:cBhvr>
                                        <p:cTn id="9" dur="1" fill="hold">
                                          <p:stCondLst>
                                            <p:cond delay="0"/>
                                          </p:stCondLst>
                                        </p:cTn>
                                        <p:tgtEl>
                                          <p:spTgt spid="1060867"/>
                                        </p:tgtEl>
                                        <p:attrNameLst>
                                          <p:attrName>style.visibility</p:attrName>
                                        </p:attrNameLst>
                                      </p:cBhvr>
                                      <p:to>
                                        <p:strVal val="visible"/>
                                      </p:to>
                                    </p:set>
                                    <p:animEffect transition="in" filter="blinds(horizontal)">
                                      <p:cBhvr>
                                        <p:cTn id="10" dur="500"/>
                                        <p:tgtEl>
                                          <p:spTgt spid="1060867"/>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1060869"/>
                                        </p:tgtEl>
                                        <p:attrNameLst>
                                          <p:attrName>style.visibility</p:attrName>
                                        </p:attrNameLst>
                                      </p:cBhvr>
                                      <p:to>
                                        <p:strVal val="visible"/>
                                      </p:to>
                                    </p:set>
                                    <p:animEffect transition="in" filter="blinds(horizontal)">
                                      <p:cBhvr>
                                        <p:cTn id="15" dur="500"/>
                                        <p:tgtEl>
                                          <p:spTgt spid="1060869"/>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linds(horizontal)">
                                      <p:cBhvr>
                                        <p:cTn id="18" dur="500"/>
                                        <p:tgtEl>
                                          <p:spTgt spid="1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nodeType="clickEffect">
                                  <p:stCondLst>
                                    <p:cond delay="0"/>
                                  </p:stCondLst>
                                  <p:childTnLst>
                                    <p:set>
                                      <p:cBhvr>
                                        <p:cTn id="22" dur="1" fill="hold">
                                          <p:stCondLst>
                                            <p:cond delay="0"/>
                                          </p:stCondLst>
                                        </p:cTn>
                                        <p:tgtEl>
                                          <p:spTgt spid="8201"/>
                                        </p:tgtEl>
                                        <p:attrNameLst>
                                          <p:attrName>style.visibility</p:attrName>
                                        </p:attrNameLst>
                                      </p:cBhvr>
                                      <p:to>
                                        <p:strVal val="visible"/>
                                      </p:to>
                                    </p:set>
                                    <p:animEffect transition="in" filter="blinds(horizontal)">
                                      <p:cBhvr>
                                        <p:cTn id="23" dur="500"/>
                                        <p:tgtEl>
                                          <p:spTgt spid="8201"/>
                                        </p:tgtEl>
                                      </p:cBhvr>
                                    </p:animEffect>
                                  </p:childTnLst>
                                </p:cTn>
                              </p:par>
                              <p:par>
                                <p:cTn id="24" presetID="3" presetClass="exit" presetSubtype="10" fill="hold" grpId="1" nodeType="withEffect">
                                  <p:stCondLst>
                                    <p:cond delay="0"/>
                                  </p:stCondLst>
                                  <p:childTnLst>
                                    <p:animEffect transition="out" filter="blinds(horizontal)">
                                      <p:cBhvr>
                                        <p:cTn id="25" dur="500"/>
                                        <p:tgtEl>
                                          <p:spTgt spid="19"/>
                                        </p:tgtEl>
                                      </p:cBhvr>
                                    </p:animEffect>
                                    <p:set>
                                      <p:cBhvr>
                                        <p:cTn id="26" dur="1" fill="hold">
                                          <p:stCondLst>
                                            <p:cond delay="499"/>
                                          </p:stCondLst>
                                        </p:cTn>
                                        <p:tgtEl>
                                          <p:spTgt spid="19"/>
                                        </p:tgtEl>
                                        <p:attrNameLst>
                                          <p:attrName>style.visibility</p:attrName>
                                        </p:attrNameLst>
                                      </p:cBhvr>
                                      <p:to>
                                        <p:strVal val="hidden"/>
                                      </p:to>
                                    </p:set>
                                  </p:childTnLst>
                                </p:cTn>
                              </p:par>
                            </p:childTnLst>
                          </p:cTn>
                        </p:par>
                        <p:par>
                          <p:cTn id="27" fill="hold" nodeType="afterGroup">
                            <p:stCondLst>
                              <p:cond delay="500"/>
                            </p:stCondLst>
                            <p:childTnLst>
                              <p:par>
                                <p:cTn id="28" presetID="3" presetClass="entr" presetSubtype="10" fill="hold" grpId="1" nodeType="after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blinds(horizontal)">
                                      <p:cBhvr>
                                        <p:cTn id="30" dur="500"/>
                                        <p:tgtEl>
                                          <p:spTgt spid="20"/>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3" presetClass="entr" presetSubtype="10" fill="hold" nodeType="clickEffect">
                                  <p:stCondLst>
                                    <p:cond delay="0"/>
                                  </p:stCondLst>
                                  <p:childTnLst>
                                    <p:set>
                                      <p:cBhvr>
                                        <p:cTn id="34" dur="1" fill="hold">
                                          <p:stCondLst>
                                            <p:cond delay="0"/>
                                          </p:stCondLst>
                                        </p:cTn>
                                        <p:tgtEl>
                                          <p:spTgt spid="8207"/>
                                        </p:tgtEl>
                                        <p:attrNameLst>
                                          <p:attrName>style.visibility</p:attrName>
                                        </p:attrNameLst>
                                      </p:cBhvr>
                                      <p:to>
                                        <p:strVal val="visible"/>
                                      </p:to>
                                    </p:set>
                                    <p:animEffect transition="in" filter="blinds(horizontal)">
                                      <p:cBhvr>
                                        <p:cTn id="35" dur="500"/>
                                        <p:tgtEl>
                                          <p:spTgt spid="8207"/>
                                        </p:tgtEl>
                                      </p:cBhvr>
                                    </p:animEffect>
                                  </p:childTnLst>
                                </p:cTn>
                              </p:par>
                              <p:par>
                                <p:cTn id="36" presetID="3" presetClass="exit" presetSubtype="10" fill="hold" grpId="0" nodeType="withEffect">
                                  <p:stCondLst>
                                    <p:cond delay="0"/>
                                  </p:stCondLst>
                                  <p:childTnLst>
                                    <p:animEffect transition="out" filter="blinds(horizontal)">
                                      <p:cBhvr>
                                        <p:cTn id="37" dur="500"/>
                                        <p:tgtEl>
                                          <p:spTgt spid="20"/>
                                        </p:tgtEl>
                                      </p:cBhvr>
                                    </p:animEffect>
                                    <p:set>
                                      <p:cBhvr>
                                        <p:cTn id="38" dur="1" fill="hold">
                                          <p:stCondLst>
                                            <p:cond delay="499"/>
                                          </p:stCondLst>
                                        </p:cTn>
                                        <p:tgtEl>
                                          <p:spTgt spid="20"/>
                                        </p:tgtEl>
                                        <p:attrNameLst>
                                          <p:attrName>style.visibility</p:attrName>
                                        </p:attrNameLst>
                                      </p:cBhvr>
                                      <p:to>
                                        <p:strVal val="hidden"/>
                                      </p:to>
                                    </p:set>
                                  </p:childTnLst>
                                </p:cTn>
                              </p:par>
                              <p:par>
                                <p:cTn id="39" presetID="3" presetClass="entr" presetSubtype="10"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blinds(horizontal)">
                                      <p:cBhvr>
                                        <p:cTn id="41" dur="500"/>
                                        <p:tgtEl>
                                          <p:spTgt spid="21"/>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3" presetClass="entr" presetSubtype="10" fill="hold" nodeType="clickEffect">
                                  <p:stCondLst>
                                    <p:cond delay="0"/>
                                  </p:stCondLst>
                                  <p:childTnLst>
                                    <p:set>
                                      <p:cBhvr>
                                        <p:cTn id="45" dur="1" fill="hold">
                                          <p:stCondLst>
                                            <p:cond delay="0"/>
                                          </p:stCondLst>
                                        </p:cTn>
                                        <p:tgtEl>
                                          <p:spTgt spid="8202"/>
                                        </p:tgtEl>
                                        <p:attrNameLst>
                                          <p:attrName>style.visibility</p:attrName>
                                        </p:attrNameLst>
                                      </p:cBhvr>
                                      <p:to>
                                        <p:strVal val="visible"/>
                                      </p:to>
                                    </p:set>
                                    <p:animEffect transition="in" filter="blinds(horizontal)">
                                      <p:cBhvr>
                                        <p:cTn id="46" dur="500"/>
                                        <p:tgtEl>
                                          <p:spTgt spid="8202"/>
                                        </p:tgtEl>
                                      </p:cBhvr>
                                    </p:animEffect>
                                  </p:childTnLst>
                                </p:cTn>
                              </p:par>
                              <p:par>
                                <p:cTn id="47" presetID="3" presetClass="exit" presetSubtype="10" fill="hold" grpId="1" nodeType="withEffect">
                                  <p:stCondLst>
                                    <p:cond delay="0"/>
                                  </p:stCondLst>
                                  <p:childTnLst>
                                    <p:animEffect transition="out" filter="blinds(horizontal)">
                                      <p:cBhvr>
                                        <p:cTn id="48" dur="500"/>
                                        <p:tgtEl>
                                          <p:spTgt spid="21"/>
                                        </p:tgtEl>
                                      </p:cBhvr>
                                    </p:animEffect>
                                    <p:set>
                                      <p:cBhvr>
                                        <p:cTn id="49" dur="1" fill="hold">
                                          <p:stCondLst>
                                            <p:cond delay="499"/>
                                          </p:stCondLst>
                                        </p:cTn>
                                        <p:tgtEl>
                                          <p:spTgt spid="21"/>
                                        </p:tgtEl>
                                        <p:attrNameLst>
                                          <p:attrName>style.visibility</p:attrName>
                                        </p:attrNameLst>
                                      </p:cBhvr>
                                      <p:to>
                                        <p:strVal val="hidden"/>
                                      </p:to>
                                    </p:set>
                                  </p:childTnLst>
                                </p:cTn>
                              </p:par>
                              <p:par>
                                <p:cTn id="50" presetID="3" presetClass="entr" presetSubtype="10"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blinds(horizontal)">
                                      <p:cBhvr>
                                        <p:cTn id="52" dur="500"/>
                                        <p:tgtEl>
                                          <p:spTgt spid="23"/>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nodeType="clickEffect">
                                  <p:stCondLst>
                                    <p:cond delay="0"/>
                                  </p:stCondLst>
                                  <p:childTnLst>
                                    <p:set>
                                      <p:cBhvr>
                                        <p:cTn id="56" dur="1" fill="hold">
                                          <p:stCondLst>
                                            <p:cond delay="0"/>
                                          </p:stCondLst>
                                        </p:cTn>
                                        <p:tgtEl>
                                          <p:spTgt spid="8208"/>
                                        </p:tgtEl>
                                        <p:attrNameLst>
                                          <p:attrName>style.visibility</p:attrName>
                                        </p:attrNameLst>
                                      </p:cBhvr>
                                      <p:to>
                                        <p:strVal val="visible"/>
                                      </p:to>
                                    </p:set>
                                    <p:animEffect transition="in" filter="blinds(horizontal)">
                                      <p:cBhvr>
                                        <p:cTn id="57" dur="500"/>
                                        <p:tgtEl>
                                          <p:spTgt spid="8208"/>
                                        </p:tgtEl>
                                      </p:cBhvr>
                                    </p:animEffect>
                                  </p:childTnLst>
                                </p:cTn>
                              </p:par>
                              <p:par>
                                <p:cTn id="58" presetID="3" presetClass="entr" presetSubtype="10" fill="hold" grpId="0" nodeType="with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blinds(horizontal)">
                                      <p:cBhvr>
                                        <p:cTn id="60" dur="500"/>
                                        <p:tgtEl>
                                          <p:spTgt spid="22"/>
                                        </p:tgtEl>
                                      </p:cBhvr>
                                    </p:animEffect>
                                  </p:childTnLst>
                                </p:cTn>
                              </p:par>
                              <p:par>
                                <p:cTn id="61" presetID="3" presetClass="exit" presetSubtype="10" fill="hold" grpId="1" nodeType="withEffect">
                                  <p:stCondLst>
                                    <p:cond delay="0"/>
                                  </p:stCondLst>
                                  <p:childTnLst>
                                    <p:animEffect transition="out" filter="blinds(horizontal)">
                                      <p:cBhvr>
                                        <p:cTn id="62" dur="500"/>
                                        <p:tgtEl>
                                          <p:spTgt spid="23"/>
                                        </p:tgtEl>
                                      </p:cBhvr>
                                    </p:animEffect>
                                    <p:set>
                                      <p:cBhvr>
                                        <p:cTn id="63" dur="1" fill="hold">
                                          <p:stCondLst>
                                            <p:cond delay="499"/>
                                          </p:stCondLst>
                                        </p:cTn>
                                        <p:tgtEl>
                                          <p:spTgt spid="23"/>
                                        </p:tgtEl>
                                        <p:attrNameLst>
                                          <p:attrName>style.visibility</p:attrName>
                                        </p:attrNameLst>
                                      </p:cBhvr>
                                      <p:to>
                                        <p:strVal val="hidden"/>
                                      </p:to>
                                    </p:set>
                                  </p:childTnLst>
                                </p:cTn>
                              </p:par>
                            </p:childTnLst>
                          </p:cTn>
                        </p:par>
                      </p:childTnLst>
                    </p:cTn>
                  </p:par>
                  <p:par>
                    <p:cTn id="64" fill="hold" nodeType="clickPar">
                      <p:stCondLst>
                        <p:cond delay="indefinite"/>
                      </p:stCondLst>
                      <p:childTnLst>
                        <p:par>
                          <p:cTn id="65" fill="hold" nodeType="withGroup">
                            <p:stCondLst>
                              <p:cond delay="0"/>
                            </p:stCondLst>
                            <p:childTnLst>
                              <p:par>
                                <p:cTn id="66" presetID="3" presetClass="entr" presetSubtype="10" fill="hold" nodeType="clickEffect">
                                  <p:stCondLst>
                                    <p:cond delay="0"/>
                                  </p:stCondLst>
                                  <p:childTnLst>
                                    <p:set>
                                      <p:cBhvr>
                                        <p:cTn id="67" dur="1" fill="hold">
                                          <p:stCondLst>
                                            <p:cond delay="0"/>
                                          </p:stCondLst>
                                        </p:cTn>
                                        <p:tgtEl>
                                          <p:spTgt spid="8203"/>
                                        </p:tgtEl>
                                        <p:attrNameLst>
                                          <p:attrName>style.visibility</p:attrName>
                                        </p:attrNameLst>
                                      </p:cBhvr>
                                      <p:to>
                                        <p:strVal val="visible"/>
                                      </p:to>
                                    </p:set>
                                    <p:animEffect transition="in" filter="blinds(horizontal)">
                                      <p:cBhvr>
                                        <p:cTn id="68" dur="500"/>
                                        <p:tgtEl>
                                          <p:spTgt spid="8203"/>
                                        </p:tgtEl>
                                      </p:cBhvr>
                                    </p:animEffect>
                                  </p:childTnLst>
                                </p:cTn>
                              </p:par>
                              <p:par>
                                <p:cTn id="69" presetID="3" presetClass="entr" presetSubtype="10" fill="hold" nodeType="withEffect">
                                  <p:stCondLst>
                                    <p:cond delay="0"/>
                                  </p:stCondLst>
                                  <p:childTnLst>
                                    <p:set>
                                      <p:cBhvr>
                                        <p:cTn id="70" dur="1" fill="hold">
                                          <p:stCondLst>
                                            <p:cond delay="0"/>
                                          </p:stCondLst>
                                        </p:cTn>
                                        <p:tgtEl>
                                          <p:spTgt spid="8209"/>
                                        </p:tgtEl>
                                        <p:attrNameLst>
                                          <p:attrName>style.visibility</p:attrName>
                                        </p:attrNameLst>
                                      </p:cBhvr>
                                      <p:to>
                                        <p:strVal val="visible"/>
                                      </p:to>
                                    </p:set>
                                    <p:animEffect transition="in" filter="blinds(horizontal)">
                                      <p:cBhvr>
                                        <p:cTn id="71" dur="500"/>
                                        <p:tgtEl>
                                          <p:spTgt spid="8209"/>
                                        </p:tgtEl>
                                      </p:cBhvr>
                                    </p:animEffect>
                                  </p:childTnLst>
                                </p:cTn>
                              </p:par>
                              <p:par>
                                <p:cTn id="72" presetID="3" presetClass="exit" presetSubtype="10" fill="hold" grpId="1" nodeType="withEffect">
                                  <p:stCondLst>
                                    <p:cond delay="0"/>
                                  </p:stCondLst>
                                  <p:childTnLst>
                                    <p:animEffect transition="out" filter="blinds(horizontal)">
                                      <p:cBhvr>
                                        <p:cTn id="73" dur="500"/>
                                        <p:tgtEl>
                                          <p:spTgt spid="22"/>
                                        </p:tgtEl>
                                      </p:cBhvr>
                                    </p:animEffect>
                                    <p:set>
                                      <p:cBhvr>
                                        <p:cTn id="74" dur="1" fill="hold">
                                          <p:stCondLst>
                                            <p:cond delay="499"/>
                                          </p:stCondLst>
                                        </p:cTn>
                                        <p:tgtEl>
                                          <p:spTgt spid="22"/>
                                        </p:tgtEl>
                                        <p:attrNameLst>
                                          <p:attrName>style.visibility</p:attrName>
                                        </p:attrNameLst>
                                      </p:cBhvr>
                                      <p:to>
                                        <p:strVal val="hidden"/>
                                      </p:to>
                                    </p:set>
                                  </p:childTnLst>
                                </p:cTn>
                              </p:par>
                              <p:par>
                                <p:cTn id="75" presetID="3" presetClass="entr" presetSubtype="10"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blinds(horizontal)">
                                      <p:cBhvr>
                                        <p:cTn id="77" dur="500"/>
                                        <p:tgtEl>
                                          <p:spTgt spid="25"/>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3" presetClass="entr" presetSubtype="10" fill="hold" nodeType="clickEffect">
                                  <p:stCondLst>
                                    <p:cond delay="0"/>
                                  </p:stCondLst>
                                  <p:childTnLst>
                                    <p:set>
                                      <p:cBhvr>
                                        <p:cTn id="81" dur="1" fill="hold">
                                          <p:stCondLst>
                                            <p:cond delay="0"/>
                                          </p:stCondLst>
                                        </p:cTn>
                                        <p:tgtEl>
                                          <p:spTgt spid="8205"/>
                                        </p:tgtEl>
                                        <p:attrNameLst>
                                          <p:attrName>style.visibility</p:attrName>
                                        </p:attrNameLst>
                                      </p:cBhvr>
                                      <p:to>
                                        <p:strVal val="visible"/>
                                      </p:to>
                                    </p:set>
                                    <p:animEffect transition="in" filter="blinds(horizontal)">
                                      <p:cBhvr>
                                        <p:cTn id="82" dur="500"/>
                                        <p:tgtEl>
                                          <p:spTgt spid="8205"/>
                                        </p:tgtEl>
                                      </p:cBhvr>
                                    </p:animEffect>
                                  </p:childTnLst>
                                </p:cTn>
                              </p:par>
                              <p:par>
                                <p:cTn id="83" presetID="3" presetClass="entr" presetSubtype="10" fill="hold" nodeType="withEffect">
                                  <p:stCondLst>
                                    <p:cond delay="0"/>
                                  </p:stCondLst>
                                  <p:childTnLst>
                                    <p:set>
                                      <p:cBhvr>
                                        <p:cTn id="84" dur="1" fill="hold">
                                          <p:stCondLst>
                                            <p:cond delay="0"/>
                                          </p:stCondLst>
                                        </p:cTn>
                                        <p:tgtEl>
                                          <p:spTgt spid="8210"/>
                                        </p:tgtEl>
                                        <p:attrNameLst>
                                          <p:attrName>style.visibility</p:attrName>
                                        </p:attrNameLst>
                                      </p:cBhvr>
                                      <p:to>
                                        <p:strVal val="visible"/>
                                      </p:to>
                                    </p:set>
                                    <p:animEffect transition="in" filter="blinds(horizontal)">
                                      <p:cBhvr>
                                        <p:cTn id="85" dur="500"/>
                                        <p:tgtEl>
                                          <p:spTgt spid="8210"/>
                                        </p:tgtEl>
                                      </p:cBhvr>
                                    </p:animEffect>
                                  </p:childTnLst>
                                </p:cTn>
                              </p:par>
                              <p:par>
                                <p:cTn id="86" presetID="3" presetClass="exit" presetSubtype="10" fill="hold" grpId="1" nodeType="withEffect">
                                  <p:stCondLst>
                                    <p:cond delay="0"/>
                                  </p:stCondLst>
                                  <p:childTnLst>
                                    <p:animEffect transition="out" filter="blinds(horizontal)">
                                      <p:cBhvr>
                                        <p:cTn id="87" dur="500"/>
                                        <p:tgtEl>
                                          <p:spTgt spid="25"/>
                                        </p:tgtEl>
                                      </p:cBhvr>
                                    </p:animEffect>
                                    <p:set>
                                      <p:cBhvr>
                                        <p:cTn id="88" dur="1" fill="hold">
                                          <p:stCondLst>
                                            <p:cond delay="499"/>
                                          </p:stCondLst>
                                        </p:cTn>
                                        <p:tgtEl>
                                          <p:spTgt spid="25"/>
                                        </p:tgtEl>
                                        <p:attrNameLst>
                                          <p:attrName>style.visibility</p:attrName>
                                        </p:attrNameLst>
                                      </p:cBhvr>
                                      <p:to>
                                        <p:strVal val="hidden"/>
                                      </p:to>
                                    </p:set>
                                  </p:childTnLst>
                                </p:cTn>
                              </p:par>
                              <p:par>
                                <p:cTn id="89" presetID="3" presetClass="entr" presetSubtype="10" fill="hold" grpId="0" nodeType="withEffect">
                                  <p:stCondLst>
                                    <p:cond delay="0"/>
                                  </p:stCondLst>
                                  <p:childTnLst>
                                    <p:set>
                                      <p:cBhvr>
                                        <p:cTn id="90" dur="1" fill="hold">
                                          <p:stCondLst>
                                            <p:cond delay="0"/>
                                          </p:stCondLst>
                                        </p:cTn>
                                        <p:tgtEl>
                                          <p:spTgt spid="26"/>
                                        </p:tgtEl>
                                        <p:attrNameLst>
                                          <p:attrName>style.visibility</p:attrName>
                                        </p:attrNameLst>
                                      </p:cBhvr>
                                      <p:to>
                                        <p:strVal val="visible"/>
                                      </p:to>
                                    </p:set>
                                    <p:animEffect transition="in" filter="blinds(horizontal)">
                                      <p:cBhvr>
                                        <p:cTn id="91" dur="500"/>
                                        <p:tgtEl>
                                          <p:spTgt spid="26"/>
                                        </p:tgtEl>
                                      </p:cBhvr>
                                    </p:animEffect>
                                  </p:childTnLst>
                                </p:cTn>
                              </p:par>
                            </p:childTnLst>
                          </p:cTn>
                        </p:par>
                      </p:childTnLst>
                    </p:cTn>
                  </p:par>
                  <p:par>
                    <p:cTn id="92" fill="hold" nodeType="clickPar">
                      <p:stCondLst>
                        <p:cond delay="indefinite"/>
                      </p:stCondLst>
                      <p:childTnLst>
                        <p:par>
                          <p:cTn id="93" fill="hold" nodeType="withGroup">
                            <p:stCondLst>
                              <p:cond delay="0"/>
                            </p:stCondLst>
                            <p:childTnLst>
                              <p:par>
                                <p:cTn id="94" presetID="3" presetClass="entr" presetSubtype="10" fill="hold" nodeType="clickEffect">
                                  <p:stCondLst>
                                    <p:cond delay="0"/>
                                  </p:stCondLst>
                                  <p:childTnLst>
                                    <p:set>
                                      <p:cBhvr>
                                        <p:cTn id="95" dur="1" fill="hold">
                                          <p:stCondLst>
                                            <p:cond delay="0"/>
                                          </p:stCondLst>
                                        </p:cTn>
                                        <p:tgtEl>
                                          <p:spTgt spid="8206"/>
                                        </p:tgtEl>
                                        <p:attrNameLst>
                                          <p:attrName>style.visibility</p:attrName>
                                        </p:attrNameLst>
                                      </p:cBhvr>
                                      <p:to>
                                        <p:strVal val="visible"/>
                                      </p:to>
                                    </p:set>
                                    <p:animEffect transition="in" filter="blinds(horizontal)">
                                      <p:cBhvr>
                                        <p:cTn id="96" dur="500"/>
                                        <p:tgtEl>
                                          <p:spTgt spid="8206"/>
                                        </p:tgtEl>
                                      </p:cBhvr>
                                    </p:animEffect>
                                  </p:childTnLst>
                                </p:cTn>
                              </p:par>
                              <p:par>
                                <p:cTn id="97" presetID="3" presetClass="exit" presetSubtype="10" fill="hold" grpId="1" nodeType="withEffect">
                                  <p:stCondLst>
                                    <p:cond delay="0"/>
                                  </p:stCondLst>
                                  <p:childTnLst>
                                    <p:animEffect transition="out" filter="blinds(horizontal)">
                                      <p:cBhvr>
                                        <p:cTn id="98" dur="500"/>
                                        <p:tgtEl>
                                          <p:spTgt spid="26"/>
                                        </p:tgtEl>
                                      </p:cBhvr>
                                    </p:animEffect>
                                    <p:set>
                                      <p:cBhvr>
                                        <p:cTn id="99" dur="1" fill="hold">
                                          <p:stCondLst>
                                            <p:cond delay="499"/>
                                          </p:stCondLst>
                                        </p:cTn>
                                        <p:tgtEl>
                                          <p:spTgt spid="26"/>
                                        </p:tgtEl>
                                        <p:attrNameLst>
                                          <p:attrName>style.visibility</p:attrName>
                                        </p:attrNameLst>
                                      </p:cBhvr>
                                      <p:to>
                                        <p:strVal val="hidden"/>
                                      </p:to>
                                    </p:set>
                                  </p:childTnLst>
                                </p:cTn>
                              </p:par>
                              <p:par>
                                <p:cTn id="100" presetID="3" presetClass="entr" presetSubtype="10"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Effect transition="in" filter="blinds(horizontal)">
                                      <p:cBhvr>
                                        <p:cTn id="102" dur="500"/>
                                        <p:tgtEl>
                                          <p:spTgt spid="27"/>
                                        </p:tgtEl>
                                      </p:cBhvr>
                                    </p:animEffect>
                                  </p:childTnLst>
                                </p:cTn>
                              </p:par>
                            </p:childTnLst>
                          </p:cTn>
                        </p:par>
                      </p:childTnLst>
                    </p:cTn>
                  </p:par>
                  <p:par>
                    <p:cTn id="103" fill="hold" nodeType="clickPar">
                      <p:stCondLst>
                        <p:cond delay="indefinite"/>
                      </p:stCondLst>
                      <p:childTnLst>
                        <p:par>
                          <p:cTn id="104" fill="hold" nodeType="withGroup">
                            <p:stCondLst>
                              <p:cond delay="0"/>
                            </p:stCondLst>
                            <p:childTnLst>
                              <p:par>
                                <p:cTn id="105" presetID="3" presetClass="entr" presetSubtype="10" fill="hold" nodeType="clickEffect">
                                  <p:stCondLst>
                                    <p:cond delay="0"/>
                                  </p:stCondLst>
                                  <p:childTnLst>
                                    <p:set>
                                      <p:cBhvr>
                                        <p:cTn id="106" dur="1" fill="hold">
                                          <p:stCondLst>
                                            <p:cond delay="0"/>
                                          </p:stCondLst>
                                        </p:cTn>
                                        <p:tgtEl>
                                          <p:spTgt spid="1060868"/>
                                        </p:tgtEl>
                                        <p:attrNameLst>
                                          <p:attrName>style.visibility</p:attrName>
                                        </p:attrNameLst>
                                      </p:cBhvr>
                                      <p:to>
                                        <p:strVal val="visible"/>
                                      </p:to>
                                    </p:set>
                                    <p:animEffect transition="in" filter="blinds(horizontal)">
                                      <p:cBhvr>
                                        <p:cTn id="107" dur="500"/>
                                        <p:tgtEl>
                                          <p:spTgt spid="1060868"/>
                                        </p:tgtEl>
                                      </p:cBhvr>
                                    </p:animEffect>
                                  </p:childTnLst>
                                </p:cTn>
                              </p:par>
                              <p:par>
                                <p:cTn id="108" presetID="3" presetClass="exit" presetSubtype="10" fill="hold" grpId="1" nodeType="withEffect">
                                  <p:stCondLst>
                                    <p:cond delay="0"/>
                                  </p:stCondLst>
                                  <p:childTnLst>
                                    <p:animEffect transition="out" filter="blinds(horizontal)">
                                      <p:cBhvr>
                                        <p:cTn id="109" dur="500"/>
                                        <p:tgtEl>
                                          <p:spTgt spid="27"/>
                                        </p:tgtEl>
                                      </p:cBhvr>
                                    </p:animEffect>
                                    <p:set>
                                      <p:cBhvr>
                                        <p:cTn id="110" dur="1" fill="hold">
                                          <p:stCondLst>
                                            <p:cond delay="499"/>
                                          </p:stCondLst>
                                        </p:cTn>
                                        <p:tgtEl>
                                          <p:spTgt spid="27"/>
                                        </p:tgtEl>
                                        <p:attrNameLst>
                                          <p:attrName>style.visibility</p:attrName>
                                        </p:attrNameLst>
                                      </p:cBhvr>
                                      <p:to>
                                        <p:strVal val="hidden"/>
                                      </p:to>
                                    </p:set>
                                  </p:childTnLst>
                                </p:cTn>
                              </p:par>
                              <p:par>
                                <p:cTn id="111" presetID="6" presetClass="emph" presetSubtype="0" fill="hold" nodeType="withEffect">
                                  <p:stCondLst>
                                    <p:cond delay="0"/>
                                  </p:stCondLst>
                                  <p:childTnLst>
                                    <p:animScale>
                                      <p:cBhvr>
                                        <p:cTn id="112" dur="2000" fill="hold"/>
                                        <p:tgtEl>
                                          <p:spTgt spid="106086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P spid="20" grpId="0"/>
      <p:bldP spid="20" grpId="1"/>
      <p:bldP spid="21" grpId="0"/>
      <p:bldP spid="21" grpId="1"/>
      <p:bldP spid="22" grpId="0"/>
      <p:bldP spid="22" grpId="1"/>
      <p:bldP spid="23" grpId="0"/>
      <p:bldP spid="23" grpId="1"/>
      <p:bldP spid="25" grpId="0"/>
      <p:bldP spid="25" grpId="1"/>
      <p:bldP spid="26" grpId="0"/>
      <p:bldP spid="26" grpId="1"/>
      <p:bldP spid="27" grpId="0"/>
      <p:bldP spid="27"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it-IT" dirty="0" smtClean="0"/>
              <a:t>CAP </a:t>
            </a:r>
            <a:r>
              <a:rPr lang="it-IT" dirty="0" err="1" smtClean="0"/>
              <a:t>Figures</a:t>
            </a:r>
            <a:endParaRPr lang="it-IT" dirty="0" smtClean="0"/>
          </a:p>
        </p:txBody>
      </p:sp>
      <p:pic>
        <p:nvPicPr>
          <p:cNvPr id="22531"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244600" y="1203325"/>
            <a:ext cx="6362700" cy="3716338"/>
          </a:xfrm>
          <a:noFill/>
        </p:spPr>
      </p:pic>
      <p:sp>
        <p:nvSpPr>
          <p:cNvPr id="5" name="Rectangle 5"/>
          <p:cNvSpPr txBox="1">
            <a:spLocks noChangeArrowheads="1"/>
          </p:cNvSpPr>
          <p:nvPr/>
        </p:nvSpPr>
        <p:spPr bwMode="auto">
          <a:xfrm>
            <a:off x="741363" y="4860925"/>
            <a:ext cx="8140700" cy="1566863"/>
          </a:xfrm>
          <a:prstGeom prst="rect">
            <a:avLst/>
          </a:prstGeom>
          <a:noFill/>
          <a:ln w="9525">
            <a:noFill/>
            <a:miter lim="800000"/>
            <a:headEnd/>
            <a:tailEnd/>
          </a:ln>
        </p:spPr>
        <p:txBody>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algn="just" eaLnBrk="1" hangingPunct="1">
              <a:spcBef>
                <a:spcPct val="20000"/>
              </a:spcBef>
              <a:buSzPct val="70000"/>
              <a:buFontTx/>
              <a:buBlip>
                <a:blip r:embed="rId3"/>
              </a:buBlip>
            </a:pPr>
            <a:r>
              <a:rPr lang="en-US" sz="2000" b="0">
                <a:effectLst>
                  <a:outerShdw blurRad="38100" dist="38100" dir="2700000" algn="tl">
                    <a:srgbClr val="C0C0C0"/>
                  </a:outerShdw>
                </a:effectLst>
              </a:rPr>
              <a:t> GHG emissions as of 2009: </a:t>
            </a:r>
            <a:r>
              <a:rPr lang="en-US" sz="2000">
                <a:solidFill>
                  <a:srgbClr val="0099CC"/>
                </a:solidFill>
                <a:effectLst>
                  <a:outerShdw blurRad="38100" dist="38100" dir="2700000" algn="tl">
                    <a:srgbClr val="C0C0C0"/>
                  </a:outerShdw>
                </a:effectLst>
              </a:rPr>
              <a:t>5,100 tCO</a:t>
            </a:r>
            <a:r>
              <a:rPr lang="en-US" sz="2000" baseline="-25000">
                <a:solidFill>
                  <a:srgbClr val="0099CC"/>
                </a:solidFill>
                <a:effectLst>
                  <a:outerShdw blurRad="38100" dist="38100" dir="2700000" algn="tl">
                    <a:srgbClr val="C0C0C0"/>
                  </a:outerShdw>
                </a:effectLst>
              </a:rPr>
              <a:t>2</a:t>
            </a:r>
            <a:r>
              <a:rPr lang="en-US" sz="2000">
                <a:solidFill>
                  <a:srgbClr val="0099CC"/>
                </a:solidFill>
                <a:effectLst>
                  <a:outerShdw blurRad="38100" dist="38100" dir="2700000" algn="tl">
                    <a:srgbClr val="C0C0C0"/>
                  </a:outerShdw>
                </a:effectLst>
              </a:rPr>
              <a:t>e</a:t>
            </a:r>
            <a:r>
              <a:rPr lang="en-US" sz="2000" b="0">
                <a:effectLst>
                  <a:outerShdw blurRad="38100" dist="38100" dir="2700000" algn="tl">
                    <a:srgbClr val="C0C0C0"/>
                  </a:outerShdw>
                </a:effectLst>
              </a:rPr>
              <a:t> per year</a:t>
            </a:r>
          </a:p>
          <a:p>
            <a:pPr algn="just" eaLnBrk="1" hangingPunct="1">
              <a:spcBef>
                <a:spcPct val="20000"/>
              </a:spcBef>
              <a:buSzPct val="70000"/>
              <a:buFontTx/>
              <a:buBlip>
                <a:blip r:embed="rId3"/>
              </a:buBlip>
            </a:pPr>
            <a:r>
              <a:rPr lang="en-US" sz="2000" b="0">
                <a:effectLst>
                  <a:outerShdw blurRad="38100" dist="38100" dir="2700000" algn="tl">
                    <a:srgbClr val="C0C0C0"/>
                  </a:outerShdw>
                </a:effectLst>
              </a:rPr>
              <a:t> GHG emissions forecast in 2020: </a:t>
            </a:r>
            <a:r>
              <a:rPr lang="en-US" sz="2000">
                <a:solidFill>
                  <a:srgbClr val="0099CC"/>
                </a:solidFill>
                <a:effectLst>
                  <a:outerShdw blurRad="38100" dist="38100" dir="2700000" algn="tl">
                    <a:srgbClr val="C0C0C0"/>
                  </a:outerShdw>
                </a:effectLst>
              </a:rPr>
              <a:t>3,400 tCO</a:t>
            </a:r>
            <a:r>
              <a:rPr lang="en-US" sz="2000" baseline="-25000">
                <a:solidFill>
                  <a:srgbClr val="0099CC"/>
                </a:solidFill>
                <a:effectLst>
                  <a:outerShdw blurRad="38100" dist="38100" dir="2700000" algn="tl">
                    <a:srgbClr val="C0C0C0"/>
                  </a:outerShdw>
                </a:effectLst>
              </a:rPr>
              <a:t>2</a:t>
            </a:r>
            <a:r>
              <a:rPr lang="en-US" sz="2000">
                <a:solidFill>
                  <a:srgbClr val="0099CC"/>
                </a:solidFill>
                <a:effectLst>
                  <a:outerShdw blurRad="38100" dist="38100" dir="2700000" algn="tl">
                    <a:srgbClr val="C0C0C0"/>
                  </a:outerShdw>
                </a:effectLst>
              </a:rPr>
              <a:t>e</a:t>
            </a:r>
            <a:r>
              <a:rPr lang="en-US" sz="2000" b="0">
                <a:effectLst>
                  <a:outerShdw blurRad="38100" dist="38100" dir="2700000" algn="tl">
                    <a:srgbClr val="C0C0C0"/>
                  </a:outerShdw>
                </a:effectLst>
              </a:rPr>
              <a:t> per year</a:t>
            </a:r>
          </a:p>
          <a:p>
            <a:pPr algn="just" eaLnBrk="1" hangingPunct="1">
              <a:spcBef>
                <a:spcPct val="20000"/>
              </a:spcBef>
              <a:buSzPct val="70000"/>
              <a:buFontTx/>
              <a:buBlip>
                <a:blip r:embed="rId3"/>
              </a:buBlip>
            </a:pPr>
            <a:r>
              <a:rPr lang="en-US" sz="2000" b="0">
                <a:effectLst>
                  <a:outerShdw blurRad="38100" dist="38100" dir="2700000" algn="tl">
                    <a:srgbClr val="C0C0C0"/>
                  </a:outerShdw>
                </a:effectLst>
              </a:rPr>
              <a:t> Emission Reduction: </a:t>
            </a:r>
            <a:r>
              <a:rPr lang="en-US" sz="2000">
                <a:solidFill>
                  <a:srgbClr val="0099CC"/>
                </a:solidFill>
                <a:effectLst>
                  <a:outerShdw blurRad="38100" dist="38100" dir="2700000" algn="tl">
                    <a:srgbClr val="C0C0C0"/>
                  </a:outerShdw>
                </a:effectLst>
              </a:rPr>
              <a:t>35%</a:t>
            </a:r>
          </a:p>
          <a:p>
            <a:pPr algn="just" eaLnBrk="1" hangingPunct="1">
              <a:spcBef>
                <a:spcPct val="20000"/>
              </a:spcBef>
              <a:buSzPct val="70000"/>
              <a:buFontTx/>
              <a:buBlip>
                <a:blip r:embed="rId3"/>
              </a:buBlip>
            </a:pPr>
            <a:r>
              <a:rPr lang="en-US" sz="2000" b="0">
                <a:effectLst>
                  <a:outerShdw blurRad="38100" dist="38100" dir="2700000" algn="tl">
                    <a:srgbClr val="C0C0C0"/>
                  </a:outerShdw>
                </a:effectLst>
              </a:rPr>
              <a:t> Cumulative Estimated Implementation Cost: </a:t>
            </a:r>
            <a:r>
              <a:rPr lang="en-US" sz="2000">
                <a:solidFill>
                  <a:srgbClr val="0099CC"/>
                </a:solidFill>
                <a:effectLst>
                  <a:outerShdw blurRad="38100" dist="38100" dir="2700000" algn="tl">
                    <a:srgbClr val="C0C0C0"/>
                  </a:outerShdw>
                </a:effectLst>
              </a:rPr>
              <a:t>5 M€</a:t>
            </a:r>
          </a:p>
        </p:txBody>
      </p:sp>
      <p:sp>
        <p:nvSpPr>
          <p:cNvPr id="6" name="TextBox 5"/>
          <p:cNvSpPr txBox="1"/>
          <p:nvPr/>
        </p:nvSpPr>
        <p:spPr>
          <a:xfrm>
            <a:off x="7061200" y="1892300"/>
            <a:ext cx="825500" cy="461963"/>
          </a:xfrm>
          <a:prstGeom prst="rect">
            <a:avLst/>
          </a:prstGeom>
          <a:solidFill>
            <a:schemeClr val="bg1"/>
          </a:solidFill>
        </p:spPr>
        <p:txBody>
          <a:bodyPr wrap="none">
            <a:spAutoFit/>
          </a:bodyPr>
          <a:lstStyle/>
          <a:p>
            <a:pPr>
              <a:defRPr/>
            </a:pPr>
            <a:r>
              <a:rPr lang="it-IT" dirty="0">
                <a:solidFill>
                  <a:schemeClr val="bg1">
                    <a:lumMod val="65000"/>
                  </a:schemeClr>
                </a:solidFill>
                <a:effectLst>
                  <a:outerShdw blurRad="38100" dist="38100" dir="2700000" algn="tl">
                    <a:srgbClr val="000000">
                      <a:alpha val="43137"/>
                    </a:srgbClr>
                  </a:outerShdw>
                </a:effectLst>
                <a:latin typeface="Helvetica 45 Light" pitchFamily="34" charset="0"/>
              </a:rPr>
              <a:t>35%</a:t>
            </a:r>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it-IT" dirty="0" smtClean="0"/>
              <a:t>The </a:t>
            </a:r>
            <a:r>
              <a:rPr lang="it-IT" dirty="0" err="1" smtClean="0"/>
              <a:t>Sustainable</a:t>
            </a:r>
            <a:r>
              <a:rPr lang="it-IT" dirty="0" smtClean="0"/>
              <a:t> </a:t>
            </a:r>
            <a:r>
              <a:rPr lang="it-IT" dirty="0" err="1" smtClean="0"/>
              <a:t>Energy</a:t>
            </a:r>
            <a:r>
              <a:rPr lang="it-IT" dirty="0" smtClean="0"/>
              <a:t> Building</a:t>
            </a:r>
            <a:endParaRPr lang="it-IT" dirty="0"/>
          </a:p>
        </p:txBody>
      </p:sp>
      <p:sp>
        <p:nvSpPr>
          <p:cNvPr id="3" name="Content Placeholder 2"/>
          <p:cNvSpPr>
            <a:spLocks noGrp="1"/>
          </p:cNvSpPr>
          <p:nvPr>
            <p:ph idx="1"/>
          </p:nvPr>
        </p:nvSpPr>
        <p:spPr>
          <a:xfrm>
            <a:off x="76200" y="1393825"/>
            <a:ext cx="8966200" cy="4994275"/>
          </a:xfrm>
        </p:spPr>
        <p:txBody>
          <a:bodyPr/>
          <a:lstStyle/>
          <a:p>
            <a:pPr marL="0" indent="0"/>
            <a:r>
              <a:rPr lang="en-US" b="1" smtClean="0">
                <a:solidFill>
                  <a:srgbClr val="0099CC"/>
                </a:solidFill>
                <a:effectLst>
                  <a:outerShdw blurRad="38100" dist="38100" dir="2700000" algn="tl">
                    <a:srgbClr val="C0C0C0"/>
                  </a:outerShdw>
                </a:effectLst>
              </a:rPr>
              <a:t>Pilot Project </a:t>
            </a:r>
            <a:r>
              <a:rPr lang="en-US" smtClean="0">
                <a:effectLst>
                  <a:outerShdw blurRad="38100" dist="38100" dir="2700000" algn="tl">
                    <a:srgbClr val="C0C0C0"/>
                  </a:outerShdw>
                </a:effectLst>
              </a:rPr>
              <a:t>in Building 304 – </a:t>
            </a:r>
            <a:r>
              <a:rPr lang="en-US" b="1" smtClean="0">
                <a:solidFill>
                  <a:srgbClr val="0099CC"/>
                </a:solidFill>
                <a:effectLst>
                  <a:outerShdw blurRad="38100" dist="38100" dir="2700000" algn="tl">
                    <a:srgbClr val="C0C0C0"/>
                  </a:outerShdw>
                </a:effectLst>
              </a:rPr>
              <a:t>Institute for Environment and Health</a:t>
            </a:r>
            <a:r>
              <a:rPr lang="en-US" smtClean="0">
                <a:effectLst>
                  <a:outerShdw blurRad="38100" dist="38100" dir="2700000" algn="tl">
                    <a:srgbClr val="C0C0C0"/>
                  </a:outerShdw>
                </a:effectLst>
              </a:rPr>
              <a:t>: Conversion of a traditional building into a Sustainable Energy Building:</a:t>
            </a:r>
          </a:p>
          <a:p>
            <a:pPr marL="0" indent="0">
              <a:buFontTx/>
              <a:buChar char="•"/>
            </a:pPr>
            <a:r>
              <a:rPr lang="en-US" sz="2000" smtClean="0">
                <a:effectLst>
                  <a:outerShdw blurRad="38100" dist="38100" dir="2700000" algn="tl">
                    <a:srgbClr val="C0C0C0"/>
                  </a:outerShdw>
                </a:effectLst>
              </a:rPr>
              <a:t>Reduction of Energy Needs and Dispersions</a:t>
            </a:r>
          </a:p>
          <a:p>
            <a:pPr marL="0" indent="0">
              <a:buFontTx/>
              <a:buChar char="•"/>
            </a:pPr>
            <a:r>
              <a:rPr lang="en-US" sz="2000" smtClean="0">
                <a:effectLst>
                  <a:outerShdw blurRad="38100" dist="38100" dir="2700000" algn="tl">
                    <a:srgbClr val="C0C0C0"/>
                  </a:outerShdw>
                </a:effectLst>
              </a:rPr>
              <a:t>Efficient Use of Energy</a:t>
            </a:r>
          </a:p>
          <a:p>
            <a:pPr marL="0" indent="0">
              <a:buFontTx/>
              <a:buChar char="•"/>
            </a:pPr>
            <a:r>
              <a:rPr lang="en-US" sz="2000" smtClean="0">
                <a:effectLst>
                  <a:outerShdw blurRad="38100" dist="38100" dir="2700000" algn="tl">
                    <a:srgbClr val="C0C0C0"/>
                  </a:outerShdw>
                </a:effectLst>
              </a:rPr>
              <a:t>Electricity and Heat from Renewable Energy Sources to meet the Energy Demand</a:t>
            </a:r>
          </a:p>
          <a:p>
            <a:pPr marL="0" indent="0">
              <a:lnSpc>
                <a:spcPct val="80000"/>
              </a:lnSpc>
            </a:pPr>
            <a:r>
              <a:rPr lang="en-US" b="1" smtClean="0">
                <a:effectLst>
                  <a:outerShdw blurRad="38100" dist="38100" dir="2700000" algn="tl">
                    <a:srgbClr val="C0C0C0"/>
                  </a:outerShdw>
                </a:effectLst>
              </a:rPr>
              <a:t>Technologies</a:t>
            </a:r>
          </a:p>
          <a:p>
            <a:pPr marL="0" indent="0">
              <a:lnSpc>
                <a:spcPct val="80000"/>
              </a:lnSpc>
              <a:buFontTx/>
              <a:buChar char="•"/>
            </a:pPr>
            <a:r>
              <a:rPr lang="en-US" sz="2200" smtClean="0">
                <a:effectLst>
                  <a:outerShdw blurRad="38100" dist="38100" dir="2700000" algn="tl">
                    <a:srgbClr val="C0C0C0"/>
                  </a:outerShdw>
                </a:effectLst>
              </a:rPr>
              <a:t>Geothermal heat pump</a:t>
            </a:r>
          </a:p>
          <a:p>
            <a:pPr marL="0" indent="0">
              <a:lnSpc>
                <a:spcPct val="80000"/>
              </a:lnSpc>
              <a:buFontTx/>
              <a:buChar char="•"/>
            </a:pPr>
            <a:r>
              <a:rPr lang="en-US" sz="2200" smtClean="0">
                <a:effectLst>
                  <a:outerShdw blurRad="38100" dist="38100" dir="2700000" algn="tl">
                    <a:srgbClr val="C0C0C0"/>
                  </a:outerShdw>
                </a:effectLst>
              </a:rPr>
              <a:t>Solar photovoltaic and solar thermal plant </a:t>
            </a:r>
          </a:p>
          <a:p>
            <a:pPr marL="0" indent="0">
              <a:lnSpc>
                <a:spcPct val="80000"/>
              </a:lnSpc>
              <a:buFontTx/>
              <a:buChar char="•"/>
            </a:pPr>
            <a:r>
              <a:rPr lang="en-US" sz="2200" smtClean="0">
                <a:effectLst>
                  <a:outerShdw blurRad="38100" dist="38100" dir="2700000" algn="tl">
                    <a:srgbClr val="C0C0C0"/>
                  </a:outerShdw>
                </a:effectLst>
              </a:rPr>
              <a:t>Controlled mechanical ventilation</a:t>
            </a:r>
          </a:p>
          <a:p>
            <a:pPr marL="0" indent="0">
              <a:lnSpc>
                <a:spcPct val="80000"/>
              </a:lnSpc>
              <a:buFontTx/>
              <a:buChar char="•"/>
            </a:pPr>
            <a:r>
              <a:rPr lang="en-US" sz="2200" smtClean="0">
                <a:effectLst>
                  <a:outerShdw blurRad="38100" dist="38100" dir="2700000" algn="tl">
                    <a:srgbClr val="C0C0C0"/>
                  </a:outerShdw>
                </a:effectLst>
              </a:rPr>
              <a:t>Solar blinds</a:t>
            </a:r>
          </a:p>
          <a:p>
            <a:pPr marL="0" indent="0">
              <a:lnSpc>
                <a:spcPct val="80000"/>
              </a:lnSpc>
              <a:buFontTx/>
              <a:buChar char="•"/>
            </a:pPr>
            <a:r>
              <a:rPr lang="en-US" sz="2200" smtClean="0">
                <a:effectLst>
                  <a:outerShdw blurRad="38100" dist="38100" dir="2700000" algn="tl">
                    <a:srgbClr val="C0C0C0"/>
                  </a:outerShdw>
                </a:effectLst>
              </a:rPr>
              <a:t>Foundations insulation</a:t>
            </a:r>
          </a:p>
          <a:p>
            <a:pPr marL="0" indent="0">
              <a:lnSpc>
                <a:spcPct val="80000"/>
              </a:lnSpc>
              <a:buFontTx/>
              <a:buChar char="•"/>
            </a:pPr>
            <a:r>
              <a:rPr lang="en-US" sz="2200" smtClean="0">
                <a:effectLst>
                  <a:outerShdw blurRad="38100" dist="38100" dir="2700000" algn="tl">
                    <a:srgbClr val="C0C0C0"/>
                  </a:outerShdw>
                </a:effectLst>
              </a:rPr>
              <a:t>Energy Performance Management System</a:t>
            </a:r>
            <a:endParaRPr lang="en-US" smtClean="0">
              <a:effectLst>
                <a:outerShdw blurRad="38100" dist="38100" dir="2700000" algn="tl">
                  <a:srgbClr val="C0C0C0"/>
                </a:outerShdw>
              </a:effectLst>
            </a:endParaRPr>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marL="355600" indent="-355600">
              <a:lnSpc>
                <a:spcPct val="80000"/>
              </a:lnSpc>
            </a:pPr>
            <a:r>
              <a:rPr lang="en-US" sz="2600" smtClean="0">
                <a:effectLst/>
              </a:rPr>
              <a:t>Energy Performance Management System</a:t>
            </a:r>
            <a:endParaRPr lang="it-IT" sz="2600" smtClean="0">
              <a:effectLst/>
            </a:endParaRPr>
          </a:p>
        </p:txBody>
      </p:sp>
      <p:pic>
        <p:nvPicPr>
          <p:cNvPr id="24579"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82575" y="1485900"/>
            <a:ext cx="8451850" cy="4775200"/>
          </a:xfrm>
          <a:noFill/>
        </p:spPr>
      </p:pic>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it-IT" dirty="0" smtClean="0"/>
              <a:t>The </a:t>
            </a:r>
            <a:r>
              <a:rPr lang="it-IT" dirty="0" err="1" smtClean="0"/>
              <a:t>Sustainable</a:t>
            </a:r>
            <a:r>
              <a:rPr lang="it-IT" dirty="0" smtClean="0"/>
              <a:t> </a:t>
            </a:r>
            <a:r>
              <a:rPr lang="it-IT" dirty="0" err="1" smtClean="0"/>
              <a:t>Energy</a:t>
            </a:r>
            <a:r>
              <a:rPr lang="it-IT" dirty="0" smtClean="0"/>
              <a:t> Building</a:t>
            </a:r>
          </a:p>
        </p:txBody>
      </p:sp>
      <p:pic>
        <p:nvPicPr>
          <p:cNvPr id="10246" name="Picture 6"/>
          <p:cNvPicPr>
            <a:picLocks noChangeAspect="1" noChangeArrowheads="1"/>
          </p:cNvPicPr>
          <p:nvPr/>
        </p:nvPicPr>
        <p:blipFill>
          <a:blip r:embed="rId2">
            <a:extLst>
              <a:ext uri="{28A0092B-C50C-407E-A947-70E740481C1C}">
                <a14:useLocalDpi xmlns:a14="http://schemas.microsoft.com/office/drawing/2010/main" val="0"/>
              </a:ext>
            </a:extLst>
          </a:blip>
          <a:srcRect l="2454" r="5556"/>
          <a:stretch>
            <a:fillRect/>
          </a:stretch>
        </p:blipFill>
        <p:spPr bwMode="auto">
          <a:xfrm>
            <a:off x="330200" y="1419225"/>
            <a:ext cx="6629400" cy="337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5500" y="2628900"/>
            <a:ext cx="6819900" cy="351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10246"/>
                                        </p:tgtEl>
                                        <p:attrNameLst>
                                          <p:attrName>style.visibility</p:attrName>
                                        </p:attrNameLst>
                                      </p:cBhvr>
                                      <p:to>
                                        <p:strVal val="visible"/>
                                      </p:to>
                                    </p:set>
                                    <p:animEffect transition="in" filter="blinds(horizontal)">
                                      <p:cBhvr>
                                        <p:cTn id="7" dur="500"/>
                                        <p:tgtEl>
                                          <p:spTgt spid="102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xit" presetSubtype="10" fill="hold" nodeType="clickEffect">
                                  <p:stCondLst>
                                    <p:cond delay="0"/>
                                  </p:stCondLst>
                                  <p:childTnLst>
                                    <p:animEffect transition="out" filter="blinds(horizontal)">
                                      <p:cBhvr>
                                        <p:cTn id="11" dur="500"/>
                                        <p:tgtEl>
                                          <p:spTgt spid="10246"/>
                                        </p:tgtEl>
                                      </p:cBhvr>
                                    </p:animEffect>
                                    <p:set>
                                      <p:cBhvr>
                                        <p:cTn id="12" dur="1" fill="hold">
                                          <p:stCondLst>
                                            <p:cond delay="499"/>
                                          </p:stCondLst>
                                        </p:cTn>
                                        <p:tgtEl>
                                          <p:spTgt spid="10246"/>
                                        </p:tgtEl>
                                        <p:attrNameLst>
                                          <p:attrName>style.visibility</p:attrName>
                                        </p:attrNameLst>
                                      </p:cBhvr>
                                      <p:to>
                                        <p:strVal val="hidden"/>
                                      </p:to>
                                    </p:set>
                                  </p:childTnLst>
                                </p:cTn>
                              </p:par>
                              <p:par>
                                <p:cTn id="13" presetID="3" presetClass="entr" presetSubtype="10" fill="hold" nodeType="withEffect">
                                  <p:stCondLst>
                                    <p:cond delay="0"/>
                                  </p:stCondLst>
                                  <p:childTnLst>
                                    <p:set>
                                      <p:cBhvr>
                                        <p:cTn id="14" dur="1" fill="hold">
                                          <p:stCondLst>
                                            <p:cond delay="0"/>
                                          </p:stCondLst>
                                        </p:cTn>
                                        <p:tgtEl>
                                          <p:spTgt spid="10247"/>
                                        </p:tgtEl>
                                        <p:attrNameLst>
                                          <p:attrName>style.visibility</p:attrName>
                                        </p:attrNameLst>
                                      </p:cBhvr>
                                      <p:to>
                                        <p:strVal val="visible"/>
                                      </p:to>
                                    </p:set>
                                    <p:animEffect transition="in" filter="blinds(horizontal)">
                                      <p:cBhvr>
                                        <p:cTn id="15" dur="500"/>
                                        <p:tgtEl>
                                          <p:spTgt spid="102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it-IT" dirty="0" smtClean="0"/>
              <a:t>The </a:t>
            </a:r>
            <a:r>
              <a:rPr lang="it-IT" dirty="0" err="1" smtClean="0"/>
              <a:t>Sustainable</a:t>
            </a:r>
            <a:r>
              <a:rPr lang="it-IT" dirty="0" smtClean="0"/>
              <a:t> </a:t>
            </a:r>
            <a:r>
              <a:rPr lang="it-IT" dirty="0" err="1" smtClean="0"/>
              <a:t>Energy</a:t>
            </a:r>
            <a:r>
              <a:rPr lang="it-IT" dirty="0" smtClean="0"/>
              <a:t> Building</a:t>
            </a:r>
          </a:p>
        </p:txBody>
      </p:sp>
      <p:pic>
        <p:nvPicPr>
          <p:cNvPr id="24582" name="Picture 6" descr="C:\Documents and Settings\alessandro.venturin\Desktop\foto tet\DSCN12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4813" y="1617663"/>
            <a:ext cx="5873750" cy="402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7" descr="C:\Documents and Settings\alessandro.venturin\Desktop\foto tet\DSCN12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9400" y="2097088"/>
            <a:ext cx="5549900" cy="416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Picture 8" descr="C:\Documents and Settings\alessandro.venturin\Desktop\foto tet\DSCN121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9575" y="1397000"/>
            <a:ext cx="5889625" cy="441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9650" y="1581150"/>
            <a:ext cx="7886700" cy="468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4582"/>
                                        </p:tgtEl>
                                        <p:attrNameLst>
                                          <p:attrName>style.visibility</p:attrName>
                                        </p:attrNameLst>
                                      </p:cBhvr>
                                      <p:to>
                                        <p:strVal val="visible"/>
                                      </p:to>
                                    </p:set>
                                    <p:animEffect transition="in" filter="blinds(horizontal)">
                                      <p:cBhvr>
                                        <p:cTn id="7" dur="500"/>
                                        <p:tgtEl>
                                          <p:spTgt spid="245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4583"/>
                                        </p:tgtEl>
                                        <p:attrNameLst>
                                          <p:attrName>style.visibility</p:attrName>
                                        </p:attrNameLst>
                                      </p:cBhvr>
                                      <p:to>
                                        <p:strVal val="visible"/>
                                      </p:to>
                                    </p:set>
                                    <p:animEffect transition="in" filter="blinds(horizontal)">
                                      <p:cBhvr>
                                        <p:cTn id="12" dur="500"/>
                                        <p:tgtEl>
                                          <p:spTgt spid="24583"/>
                                        </p:tgtEl>
                                      </p:cBhvr>
                                    </p:animEffect>
                                  </p:childTnLst>
                                </p:cTn>
                              </p:par>
                              <p:par>
                                <p:cTn id="13" presetID="3" presetClass="exit" presetSubtype="10" fill="hold" nodeType="withEffect">
                                  <p:stCondLst>
                                    <p:cond delay="0"/>
                                  </p:stCondLst>
                                  <p:childTnLst>
                                    <p:animEffect transition="out" filter="blinds(horizontal)">
                                      <p:cBhvr>
                                        <p:cTn id="14" dur="500"/>
                                        <p:tgtEl>
                                          <p:spTgt spid="24582"/>
                                        </p:tgtEl>
                                      </p:cBhvr>
                                    </p:animEffect>
                                    <p:set>
                                      <p:cBhvr>
                                        <p:cTn id="15" dur="1" fill="hold">
                                          <p:stCondLst>
                                            <p:cond delay="499"/>
                                          </p:stCondLst>
                                        </p:cTn>
                                        <p:tgtEl>
                                          <p:spTgt spid="24582"/>
                                        </p:tgtEl>
                                        <p:attrNameLst>
                                          <p:attrName>style.visibility</p:attrName>
                                        </p:attrNameLst>
                                      </p:cBhvr>
                                      <p:to>
                                        <p:strVal val="hidden"/>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3" presetClass="entr" presetSubtype="10" fill="hold" nodeType="clickEffect">
                                  <p:stCondLst>
                                    <p:cond delay="0"/>
                                  </p:stCondLst>
                                  <p:childTnLst>
                                    <p:set>
                                      <p:cBhvr>
                                        <p:cTn id="19" dur="1" fill="hold">
                                          <p:stCondLst>
                                            <p:cond delay="0"/>
                                          </p:stCondLst>
                                        </p:cTn>
                                        <p:tgtEl>
                                          <p:spTgt spid="24584"/>
                                        </p:tgtEl>
                                        <p:attrNameLst>
                                          <p:attrName>style.visibility</p:attrName>
                                        </p:attrNameLst>
                                      </p:cBhvr>
                                      <p:to>
                                        <p:strVal val="visible"/>
                                      </p:to>
                                    </p:set>
                                    <p:animEffect transition="in" filter="blinds(horizontal)">
                                      <p:cBhvr>
                                        <p:cTn id="20" dur="500"/>
                                        <p:tgtEl>
                                          <p:spTgt spid="24584"/>
                                        </p:tgtEl>
                                      </p:cBhvr>
                                    </p:animEffect>
                                  </p:childTnLst>
                                </p:cTn>
                              </p:par>
                              <p:par>
                                <p:cTn id="21" presetID="3" presetClass="exit" presetSubtype="10" fill="hold" nodeType="withEffect">
                                  <p:stCondLst>
                                    <p:cond delay="0"/>
                                  </p:stCondLst>
                                  <p:childTnLst>
                                    <p:animEffect transition="out" filter="blinds(horizontal)">
                                      <p:cBhvr>
                                        <p:cTn id="22" dur="500"/>
                                        <p:tgtEl>
                                          <p:spTgt spid="24583"/>
                                        </p:tgtEl>
                                      </p:cBhvr>
                                    </p:animEffect>
                                    <p:set>
                                      <p:cBhvr>
                                        <p:cTn id="23" dur="1" fill="hold">
                                          <p:stCondLst>
                                            <p:cond delay="499"/>
                                          </p:stCondLst>
                                        </p:cTn>
                                        <p:tgtEl>
                                          <p:spTgt spid="24583"/>
                                        </p:tgtEl>
                                        <p:attrNameLst>
                                          <p:attrName>style.visibility</p:attrName>
                                        </p:attrNameLst>
                                      </p:cBhvr>
                                      <p:to>
                                        <p:strVal val="hidden"/>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linds(horizontal)">
                                      <p:cBhvr>
                                        <p:cTn id="28" dur="500"/>
                                        <p:tgtEl>
                                          <p:spTgt spid="6"/>
                                        </p:tgtEl>
                                      </p:cBhvr>
                                    </p:animEffect>
                                  </p:childTnLst>
                                </p:cTn>
                              </p:par>
                              <p:par>
                                <p:cTn id="29" presetID="3" presetClass="exit" presetSubtype="10" fill="hold" nodeType="withEffect">
                                  <p:stCondLst>
                                    <p:cond delay="0"/>
                                  </p:stCondLst>
                                  <p:childTnLst>
                                    <p:animEffect transition="out" filter="blinds(horizontal)">
                                      <p:cBhvr>
                                        <p:cTn id="30" dur="500"/>
                                        <p:tgtEl>
                                          <p:spTgt spid="24584"/>
                                        </p:tgtEl>
                                      </p:cBhvr>
                                    </p:animEffect>
                                    <p:set>
                                      <p:cBhvr>
                                        <p:cTn id="31" dur="1" fill="hold">
                                          <p:stCondLst>
                                            <p:cond delay="499"/>
                                          </p:stCondLst>
                                        </p:cTn>
                                        <p:tgtEl>
                                          <p:spTgt spid="2458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it-IT" dirty="0" smtClean="0"/>
              <a:t>The </a:t>
            </a:r>
            <a:r>
              <a:rPr lang="it-IT" dirty="0" err="1" smtClean="0"/>
              <a:t>Sustainable</a:t>
            </a:r>
            <a:r>
              <a:rPr lang="it-IT" dirty="0" smtClean="0"/>
              <a:t> </a:t>
            </a:r>
            <a:r>
              <a:rPr lang="it-IT" dirty="0" err="1" smtClean="0"/>
              <a:t>Energy</a:t>
            </a:r>
            <a:r>
              <a:rPr lang="it-IT" dirty="0" smtClean="0"/>
              <a:t> Building</a:t>
            </a:r>
          </a:p>
        </p:txBody>
      </p:sp>
      <p:pic>
        <p:nvPicPr>
          <p:cNvPr id="27651"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9213" y="1595438"/>
            <a:ext cx="9031287" cy="4487862"/>
          </a:xfrm>
          <a:noFill/>
        </p:spPr>
      </p:pic>
      <p:sp>
        <p:nvSpPr>
          <p:cNvPr id="4" name="TextBox 3"/>
          <p:cNvSpPr txBox="1"/>
          <p:nvPr/>
        </p:nvSpPr>
        <p:spPr>
          <a:xfrm>
            <a:off x="2032000" y="1638300"/>
            <a:ext cx="2279650" cy="430213"/>
          </a:xfrm>
          <a:prstGeom prst="rect">
            <a:avLst/>
          </a:prstGeom>
          <a:solidFill>
            <a:schemeClr val="bg1"/>
          </a:solidFill>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sz="1100">
                <a:solidFill>
                  <a:srgbClr val="2D2D8A"/>
                </a:solidFill>
                <a:latin typeface="Helvetica 45 Light" pitchFamily="34" charset="0"/>
              </a:rPr>
              <a:t>SOLAR PHOTOVOLTAIC PLANT</a:t>
            </a:r>
          </a:p>
          <a:p>
            <a:pPr eaLnBrk="1" hangingPunct="1"/>
            <a:r>
              <a:rPr lang="it-IT" sz="1100">
                <a:solidFill>
                  <a:srgbClr val="2D2D8A"/>
                </a:solidFill>
                <a:latin typeface="Helvetica 45 Light" pitchFamily="34" charset="0"/>
              </a:rPr>
              <a:t>for electricity production</a:t>
            </a:r>
            <a:endParaRPr lang="it-IT" sz="2000">
              <a:solidFill>
                <a:srgbClr val="2D2D8A"/>
              </a:solidFill>
              <a:latin typeface="Helvetica 45 Light" pitchFamily="34" charset="0"/>
            </a:endParaRPr>
          </a:p>
        </p:txBody>
      </p:sp>
      <p:sp>
        <p:nvSpPr>
          <p:cNvPr id="5" name="TextBox 4"/>
          <p:cNvSpPr txBox="1"/>
          <p:nvPr/>
        </p:nvSpPr>
        <p:spPr>
          <a:xfrm>
            <a:off x="4889500" y="1562100"/>
            <a:ext cx="2144713" cy="600075"/>
          </a:xfrm>
          <a:prstGeom prst="rect">
            <a:avLst/>
          </a:prstGeom>
          <a:solidFill>
            <a:schemeClr val="bg1"/>
          </a:solidFill>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sz="1100">
                <a:solidFill>
                  <a:srgbClr val="2D2D8A"/>
                </a:solidFill>
                <a:latin typeface="Helvetica 45 Light" pitchFamily="34" charset="0"/>
              </a:rPr>
              <a:t>CONTROLLED MECHANICAL </a:t>
            </a:r>
          </a:p>
          <a:p>
            <a:pPr eaLnBrk="1" hangingPunct="1"/>
            <a:r>
              <a:rPr lang="it-IT" sz="1100">
                <a:solidFill>
                  <a:srgbClr val="2D2D8A"/>
                </a:solidFill>
                <a:latin typeface="Helvetica 45 Light" pitchFamily="34" charset="0"/>
              </a:rPr>
              <a:t>VENTILATION SYSTEM</a:t>
            </a:r>
          </a:p>
          <a:p>
            <a:pPr eaLnBrk="1" hangingPunct="1"/>
            <a:r>
              <a:rPr lang="it-IT" sz="1100">
                <a:solidFill>
                  <a:srgbClr val="2D2D8A"/>
                </a:solidFill>
                <a:latin typeface="Helvetica 45 Light" pitchFamily="34" charset="0"/>
              </a:rPr>
              <a:t>to  optimize the air exchanges</a:t>
            </a:r>
            <a:endParaRPr lang="it-IT" sz="2000">
              <a:solidFill>
                <a:srgbClr val="2D2D8A"/>
              </a:solidFill>
              <a:latin typeface="Helvetica 45 Light" pitchFamily="34" charset="0"/>
            </a:endParaRPr>
          </a:p>
        </p:txBody>
      </p:sp>
      <p:sp>
        <p:nvSpPr>
          <p:cNvPr id="6" name="TextBox 5"/>
          <p:cNvSpPr txBox="1"/>
          <p:nvPr/>
        </p:nvSpPr>
        <p:spPr>
          <a:xfrm>
            <a:off x="6146800" y="2171700"/>
            <a:ext cx="1765300" cy="430213"/>
          </a:xfrm>
          <a:prstGeom prst="rect">
            <a:avLst/>
          </a:prstGeom>
          <a:solidFill>
            <a:schemeClr val="bg1"/>
          </a:solidFill>
        </p:spPr>
        <p:txBody>
          <a:bodyPr>
            <a:spAutoFit/>
          </a:bodyPr>
          <a:lstStyle/>
          <a:p>
            <a:pPr>
              <a:defRPr/>
            </a:pPr>
            <a:r>
              <a:rPr lang="it-IT" sz="1100" dirty="0">
                <a:solidFill>
                  <a:schemeClr val="accent6"/>
                </a:solidFill>
                <a:latin typeface="Helvetica 45 Light" pitchFamily="34" charset="0"/>
              </a:rPr>
              <a:t>GEOTHERMAL </a:t>
            </a:r>
            <a:r>
              <a:rPr lang="it-IT" sz="1100" dirty="0" err="1">
                <a:solidFill>
                  <a:schemeClr val="accent6"/>
                </a:solidFill>
                <a:latin typeface="Helvetica 45 Light" pitchFamily="34" charset="0"/>
              </a:rPr>
              <a:t>SYSTEM</a:t>
            </a:r>
            <a:r>
              <a:rPr lang="it-IT" sz="1100" dirty="0">
                <a:solidFill>
                  <a:schemeClr val="accent6"/>
                </a:solidFill>
                <a:latin typeface="Helvetica 45 Light" pitchFamily="34" charset="0"/>
              </a:rPr>
              <a:t> </a:t>
            </a:r>
          </a:p>
          <a:p>
            <a:pPr>
              <a:defRPr/>
            </a:pPr>
            <a:r>
              <a:rPr lang="it-IT" sz="1100" dirty="0">
                <a:solidFill>
                  <a:schemeClr val="accent6"/>
                </a:solidFill>
                <a:latin typeface="Helvetica 45 Light" pitchFamily="34" charset="0"/>
              </a:rPr>
              <a:t>DELIVERY </a:t>
            </a:r>
            <a:r>
              <a:rPr lang="it-IT" sz="1100" dirty="0" err="1">
                <a:solidFill>
                  <a:schemeClr val="accent6"/>
                </a:solidFill>
                <a:latin typeface="Helvetica 45 Light" pitchFamily="34" charset="0"/>
              </a:rPr>
              <a:t>WELL</a:t>
            </a:r>
            <a:endParaRPr lang="it-IT" sz="1100" dirty="0">
              <a:solidFill>
                <a:schemeClr val="accent6"/>
              </a:solidFill>
              <a:latin typeface="Helvetica 45 Light" pitchFamily="34" charset="0"/>
            </a:endParaRPr>
          </a:p>
        </p:txBody>
      </p:sp>
      <p:sp>
        <p:nvSpPr>
          <p:cNvPr id="7" name="TextBox 6"/>
          <p:cNvSpPr txBox="1"/>
          <p:nvPr/>
        </p:nvSpPr>
        <p:spPr>
          <a:xfrm>
            <a:off x="2806700" y="5549900"/>
            <a:ext cx="1765300" cy="430213"/>
          </a:xfrm>
          <a:prstGeom prst="rect">
            <a:avLst/>
          </a:prstGeom>
          <a:solidFill>
            <a:schemeClr val="bg1"/>
          </a:solidFill>
        </p:spPr>
        <p:txBody>
          <a:bodyPr>
            <a:spAutoFit/>
          </a:bodyPr>
          <a:lstStyle/>
          <a:p>
            <a:pPr>
              <a:defRPr/>
            </a:pPr>
            <a:r>
              <a:rPr lang="it-IT" sz="1100" dirty="0">
                <a:solidFill>
                  <a:schemeClr val="accent6"/>
                </a:solidFill>
                <a:latin typeface="Helvetica 45 Light" pitchFamily="34" charset="0"/>
              </a:rPr>
              <a:t>GEOTHERMAL </a:t>
            </a:r>
            <a:r>
              <a:rPr lang="it-IT" sz="1100" dirty="0" err="1">
                <a:solidFill>
                  <a:schemeClr val="accent6"/>
                </a:solidFill>
                <a:latin typeface="Helvetica 45 Light" pitchFamily="34" charset="0"/>
              </a:rPr>
              <a:t>SYSTEM</a:t>
            </a:r>
            <a:r>
              <a:rPr lang="it-IT" sz="1100" dirty="0">
                <a:solidFill>
                  <a:schemeClr val="accent6"/>
                </a:solidFill>
                <a:latin typeface="Helvetica 45 Light" pitchFamily="34" charset="0"/>
              </a:rPr>
              <a:t> </a:t>
            </a:r>
          </a:p>
          <a:p>
            <a:pPr>
              <a:defRPr/>
            </a:pPr>
            <a:r>
              <a:rPr lang="it-IT" sz="1100" dirty="0">
                <a:solidFill>
                  <a:schemeClr val="accent6"/>
                </a:solidFill>
                <a:latin typeface="Helvetica 45 Light" pitchFamily="34" charset="0"/>
              </a:rPr>
              <a:t>SUCTION </a:t>
            </a:r>
            <a:r>
              <a:rPr lang="it-IT" sz="1100" dirty="0" err="1">
                <a:solidFill>
                  <a:schemeClr val="accent6"/>
                </a:solidFill>
                <a:latin typeface="Helvetica 45 Light" pitchFamily="34" charset="0"/>
              </a:rPr>
              <a:t>WELL</a:t>
            </a:r>
            <a:endParaRPr lang="it-IT" sz="1100" dirty="0">
              <a:solidFill>
                <a:schemeClr val="accent6"/>
              </a:solidFill>
              <a:latin typeface="Helvetica 45 Light" pitchFamily="34" charset="0"/>
            </a:endParaRPr>
          </a:p>
        </p:txBody>
      </p:sp>
      <p:sp>
        <p:nvSpPr>
          <p:cNvPr id="8" name="TextBox 7"/>
          <p:cNvSpPr txBox="1"/>
          <p:nvPr/>
        </p:nvSpPr>
        <p:spPr>
          <a:xfrm>
            <a:off x="7793038" y="2387600"/>
            <a:ext cx="1312862" cy="600075"/>
          </a:xfrm>
          <a:prstGeom prst="rect">
            <a:avLst/>
          </a:prstGeom>
          <a:solidFill>
            <a:schemeClr val="bg1"/>
          </a:solidFill>
        </p:spPr>
        <p:txBody>
          <a:bodyPr wrap="none">
            <a:spAutoFit/>
          </a:bodyPr>
          <a:lstStyle/>
          <a:p>
            <a:pPr>
              <a:defRPr/>
            </a:pPr>
            <a:r>
              <a:rPr lang="it-IT" sz="1100" dirty="0">
                <a:solidFill>
                  <a:schemeClr val="accent6"/>
                </a:solidFill>
                <a:latin typeface="Helvetica 45 Light" pitchFamily="34" charset="0"/>
              </a:rPr>
              <a:t>SOLAR </a:t>
            </a:r>
          </a:p>
          <a:p>
            <a:pPr>
              <a:defRPr/>
            </a:pPr>
            <a:r>
              <a:rPr lang="it-IT" sz="1100" dirty="0">
                <a:solidFill>
                  <a:schemeClr val="accent6"/>
                </a:solidFill>
                <a:latin typeface="Helvetica 45 Light" pitchFamily="34" charset="0"/>
              </a:rPr>
              <a:t>PHOTOVOLTAIC </a:t>
            </a:r>
          </a:p>
          <a:p>
            <a:pPr>
              <a:defRPr/>
            </a:pPr>
            <a:r>
              <a:rPr lang="it-IT" sz="1100" dirty="0">
                <a:solidFill>
                  <a:schemeClr val="accent6"/>
                </a:solidFill>
                <a:latin typeface="Helvetica 45 Light" pitchFamily="34" charset="0"/>
              </a:rPr>
              <a:t>PLANT</a:t>
            </a:r>
          </a:p>
        </p:txBody>
      </p:sp>
      <p:sp>
        <p:nvSpPr>
          <p:cNvPr id="10" name="TextBox 9"/>
          <p:cNvSpPr txBox="1"/>
          <p:nvPr/>
        </p:nvSpPr>
        <p:spPr>
          <a:xfrm>
            <a:off x="1892300" y="4876800"/>
            <a:ext cx="2413000" cy="430213"/>
          </a:xfrm>
          <a:prstGeom prst="rect">
            <a:avLst/>
          </a:prstGeom>
          <a:solidFill>
            <a:schemeClr val="bg1"/>
          </a:solidFill>
        </p:spPr>
        <p:txBody>
          <a:bodyPr>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sz="1100">
                <a:solidFill>
                  <a:srgbClr val="2D2D8A"/>
                </a:solidFill>
                <a:latin typeface="Helvetica 45 Light" pitchFamily="34" charset="0"/>
              </a:rPr>
              <a:t>FOUNDATIONS INSULATION </a:t>
            </a:r>
          </a:p>
          <a:p>
            <a:pPr eaLnBrk="1" hangingPunct="1"/>
            <a:r>
              <a:rPr lang="it-IT" sz="1100">
                <a:solidFill>
                  <a:srgbClr val="2D2D8A"/>
                </a:solidFill>
                <a:latin typeface="Helvetica 45 Light" pitchFamily="34" charset="0"/>
              </a:rPr>
              <a:t>for thermal dispersions</a:t>
            </a:r>
            <a:endParaRPr lang="it-IT" sz="2000">
              <a:solidFill>
                <a:srgbClr val="2D2D8A"/>
              </a:solidFill>
              <a:latin typeface="Helvetica 45 Light" pitchFamily="34" charset="0"/>
            </a:endParaRPr>
          </a:p>
        </p:txBody>
      </p:sp>
      <p:sp>
        <p:nvSpPr>
          <p:cNvPr id="11" name="TextBox 10"/>
          <p:cNvSpPr txBox="1"/>
          <p:nvPr/>
        </p:nvSpPr>
        <p:spPr>
          <a:xfrm>
            <a:off x="152400" y="5384800"/>
            <a:ext cx="2409825" cy="430213"/>
          </a:xfrm>
          <a:prstGeom prst="rect">
            <a:avLst/>
          </a:prstGeom>
          <a:solidFill>
            <a:schemeClr val="bg1"/>
          </a:solidFill>
        </p:spPr>
        <p:txBody>
          <a:bodyPr wrap="none">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sz="1100">
                <a:solidFill>
                  <a:srgbClr val="2D2D8A"/>
                </a:solidFill>
                <a:latin typeface="Helvetica 45 Light" pitchFamily="34" charset="0"/>
              </a:rPr>
              <a:t>SOLAR SHADING STRUCTURES</a:t>
            </a:r>
          </a:p>
          <a:p>
            <a:pPr eaLnBrk="1" hangingPunct="1"/>
            <a:r>
              <a:rPr lang="it-IT" sz="1100">
                <a:solidFill>
                  <a:srgbClr val="2D2D8A"/>
                </a:solidFill>
                <a:latin typeface="Helvetica 45 Light" pitchFamily="34" charset="0"/>
              </a:rPr>
              <a:t>to limit the summer solar radiation</a:t>
            </a:r>
            <a:endParaRPr lang="it-IT" sz="2000">
              <a:solidFill>
                <a:srgbClr val="2D2D8A"/>
              </a:solidFill>
              <a:latin typeface="Helvetica 45 Light" pitchFamily="34" charset="0"/>
            </a:endParaRPr>
          </a:p>
        </p:txBody>
      </p:sp>
      <p:sp>
        <p:nvSpPr>
          <p:cNvPr id="12" name="TextBox 11"/>
          <p:cNvSpPr txBox="1"/>
          <p:nvPr/>
        </p:nvSpPr>
        <p:spPr>
          <a:xfrm>
            <a:off x="25400" y="4622800"/>
            <a:ext cx="1689100" cy="600075"/>
          </a:xfrm>
          <a:prstGeom prst="rect">
            <a:avLst/>
          </a:prstGeom>
          <a:solidFill>
            <a:schemeClr val="bg1"/>
          </a:solidFill>
        </p:spPr>
        <p:txBody>
          <a:bodyPr>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r>
              <a:rPr lang="it-IT" sz="1100">
                <a:solidFill>
                  <a:srgbClr val="2D2D8A"/>
                </a:solidFill>
                <a:latin typeface="Helvetica 45 Light" pitchFamily="34" charset="0"/>
              </a:rPr>
              <a:t>SOLAR THERMAL</a:t>
            </a:r>
          </a:p>
          <a:p>
            <a:pPr eaLnBrk="1" hangingPunct="1"/>
            <a:r>
              <a:rPr lang="it-IT" sz="1100">
                <a:solidFill>
                  <a:srgbClr val="2D2D8A"/>
                </a:solidFill>
                <a:latin typeface="Helvetica 45 Light" pitchFamily="34" charset="0"/>
              </a:rPr>
              <a:t>for domestic hot water production</a:t>
            </a:r>
            <a:endParaRPr lang="it-IT" sz="2000">
              <a:solidFill>
                <a:srgbClr val="2D2D8A"/>
              </a:solidFill>
              <a:latin typeface="Helvetica 45 Light" pitchFamily="34" charset="0"/>
            </a:endParaRPr>
          </a:p>
        </p:txBody>
      </p:sp>
    </p:spTree>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it-IT" dirty="0" smtClean="0"/>
              <a:t>CAP </a:t>
            </a:r>
            <a:r>
              <a:rPr lang="it-IT" dirty="0" err="1" smtClean="0"/>
              <a:t>Figures</a:t>
            </a:r>
            <a:endParaRPr lang="it-IT" dirty="0" smtClean="0"/>
          </a:p>
        </p:txBody>
      </p:sp>
      <p:pic>
        <p:nvPicPr>
          <p:cNvPr id="28675"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244600" y="1203325"/>
            <a:ext cx="6362700" cy="3716338"/>
          </a:xfrm>
          <a:noFill/>
        </p:spPr>
      </p:pic>
      <p:sp>
        <p:nvSpPr>
          <p:cNvPr id="5" name="Rectangle 5"/>
          <p:cNvSpPr txBox="1">
            <a:spLocks noChangeArrowheads="1"/>
          </p:cNvSpPr>
          <p:nvPr/>
        </p:nvSpPr>
        <p:spPr bwMode="auto">
          <a:xfrm>
            <a:off x="741363" y="4860925"/>
            <a:ext cx="8140700" cy="1566863"/>
          </a:xfrm>
          <a:prstGeom prst="rect">
            <a:avLst/>
          </a:prstGeom>
          <a:noFill/>
          <a:ln w="9525">
            <a:noFill/>
            <a:miter lim="800000"/>
            <a:headEnd/>
            <a:tailEnd/>
          </a:ln>
        </p:spPr>
        <p:txBody>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algn="just" eaLnBrk="1" hangingPunct="1">
              <a:spcBef>
                <a:spcPct val="20000"/>
              </a:spcBef>
              <a:buSzPct val="70000"/>
              <a:buFontTx/>
              <a:buBlip>
                <a:blip r:embed="rId3"/>
              </a:buBlip>
            </a:pPr>
            <a:r>
              <a:rPr lang="en-US" sz="2000" b="0">
                <a:effectLst>
                  <a:outerShdw blurRad="38100" dist="38100" dir="2700000" algn="tl">
                    <a:srgbClr val="C0C0C0"/>
                  </a:outerShdw>
                </a:effectLst>
              </a:rPr>
              <a:t> GHG emissions as of 2009: </a:t>
            </a:r>
            <a:r>
              <a:rPr lang="en-US" sz="2000">
                <a:solidFill>
                  <a:srgbClr val="0099CC"/>
                </a:solidFill>
                <a:effectLst>
                  <a:outerShdw blurRad="38100" dist="38100" dir="2700000" algn="tl">
                    <a:srgbClr val="C0C0C0"/>
                  </a:outerShdw>
                </a:effectLst>
              </a:rPr>
              <a:t>5,100 tCO</a:t>
            </a:r>
            <a:r>
              <a:rPr lang="en-US" sz="2000" baseline="-25000">
                <a:solidFill>
                  <a:srgbClr val="0099CC"/>
                </a:solidFill>
                <a:effectLst>
                  <a:outerShdw blurRad="38100" dist="38100" dir="2700000" algn="tl">
                    <a:srgbClr val="C0C0C0"/>
                  </a:outerShdw>
                </a:effectLst>
              </a:rPr>
              <a:t>2</a:t>
            </a:r>
            <a:r>
              <a:rPr lang="en-US" sz="2000">
                <a:solidFill>
                  <a:srgbClr val="0099CC"/>
                </a:solidFill>
                <a:effectLst>
                  <a:outerShdw blurRad="38100" dist="38100" dir="2700000" algn="tl">
                    <a:srgbClr val="C0C0C0"/>
                  </a:outerShdw>
                </a:effectLst>
              </a:rPr>
              <a:t>e</a:t>
            </a:r>
            <a:r>
              <a:rPr lang="en-US" sz="2000" b="0">
                <a:effectLst>
                  <a:outerShdw blurRad="38100" dist="38100" dir="2700000" algn="tl">
                    <a:srgbClr val="C0C0C0"/>
                  </a:outerShdw>
                </a:effectLst>
              </a:rPr>
              <a:t> per year</a:t>
            </a:r>
          </a:p>
          <a:p>
            <a:pPr algn="just" eaLnBrk="1" hangingPunct="1">
              <a:spcBef>
                <a:spcPct val="20000"/>
              </a:spcBef>
              <a:buSzPct val="70000"/>
              <a:buFontTx/>
              <a:buBlip>
                <a:blip r:embed="rId3"/>
              </a:buBlip>
            </a:pPr>
            <a:r>
              <a:rPr lang="en-US" sz="2000" b="0">
                <a:effectLst>
                  <a:outerShdw blurRad="38100" dist="38100" dir="2700000" algn="tl">
                    <a:srgbClr val="C0C0C0"/>
                  </a:outerShdw>
                </a:effectLst>
              </a:rPr>
              <a:t> GHG emissions forecast in 2020: </a:t>
            </a:r>
            <a:r>
              <a:rPr lang="en-US" sz="2000">
                <a:solidFill>
                  <a:srgbClr val="0099CC"/>
                </a:solidFill>
                <a:effectLst>
                  <a:outerShdw blurRad="38100" dist="38100" dir="2700000" algn="tl">
                    <a:srgbClr val="C0C0C0"/>
                  </a:outerShdw>
                </a:effectLst>
              </a:rPr>
              <a:t>3,400 tCO</a:t>
            </a:r>
            <a:r>
              <a:rPr lang="en-US" sz="2000" baseline="-25000">
                <a:solidFill>
                  <a:srgbClr val="0099CC"/>
                </a:solidFill>
                <a:effectLst>
                  <a:outerShdw blurRad="38100" dist="38100" dir="2700000" algn="tl">
                    <a:srgbClr val="C0C0C0"/>
                  </a:outerShdw>
                </a:effectLst>
              </a:rPr>
              <a:t>2</a:t>
            </a:r>
            <a:r>
              <a:rPr lang="en-US" sz="2000">
                <a:solidFill>
                  <a:srgbClr val="0099CC"/>
                </a:solidFill>
                <a:effectLst>
                  <a:outerShdw blurRad="38100" dist="38100" dir="2700000" algn="tl">
                    <a:srgbClr val="C0C0C0"/>
                  </a:outerShdw>
                </a:effectLst>
              </a:rPr>
              <a:t>e</a:t>
            </a:r>
            <a:r>
              <a:rPr lang="en-US" sz="2000" b="0">
                <a:effectLst>
                  <a:outerShdw blurRad="38100" dist="38100" dir="2700000" algn="tl">
                    <a:srgbClr val="C0C0C0"/>
                  </a:outerShdw>
                </a:effectLst>
              </a:rPr>
              <a:t> per year</a:t>
            </a:r>
          </a:p>
          <a:p>
            <a:pPr algn="just" eaLnBrk="1" hangingPunct="1">
              <a:spcBef>
                <a:spcPct val="20000"/>
              </a:spcBef>
              <a:buSzPct val="70000"/>
              <a:buFontTx/>
              <a:buBlip>
                <a:blip r:embed="rId3"/>
              </a:buBlip>
            </a:pPr>
            <a:r>
              <a:rPr lang="en-US" sz="2000" b="0">
                <a:effectLst>
                  <a:outerShdw blurRad="38100" dist="38100" dir="2700000" algn="tl">
                    <a:srgbClr val="C0C0C0"/>
                  </a:outerShdw>
                </a:effectLst>
              </a:rPr>
              <a:t> Emission Reduction: </a:t>
            </a:r>
            <a:r>
              <a:rPr lang="en-US" sz="2000">
                <a:solidFill>
                  <a:srgbClr val="0099CC"/>
                </a:solidFill>
                <a:effectLst>
                  <a:outerShdw blurRad="38100" dist="38100" dir="2700000" algn="tl">
                    <a:srgbClr val="C0C0C0"/>
                  </a:outerShdw>
                </a:effectLst>
              </a:rPr>
              <a:t>35%</a:t>
            </a:r>
          </a:p>
          <a:p>
            <a:pPr algn="just" eaLnBrk="1" hangingPunct="1">
              <a:spcBef>
                <a:spcPct val="20000"/>
              </a:spcBef>
              <a:buSzPct val="70000"/>
              <a:buFontTx/>
              <a:buBlip>
                <a:blip r:embed="rId3"/>
              </a:buBlip>
            </a:pPr>
            <a:r>
              <a:rPr lang="en-US" sz="2000" b="0">
                <a:effectLst>
                  <a:outerShdw blurRad="38100" dist="38100" dir="2700000" algn="tl">
                    <a:srgbClr val="C0C0C0"/>
                  </a:outerShdw>
                </a:effectLst>
              </a:rPr>
              <a:t> Cumulative Estimated Implementation Cost: </a:t>
            </a:r>
            <a:r>
              <a:rPr lang="en-US" sz="2000">
                <a:solidFill>
                  <a:srgbClr val="0099CC"/>
                </a:solidFill>
                <a:effectLst>
                  <a:outerShdw blurRad="38100" dist="38100" dir="2700000" algn="tl">
                    <a:srgbClr val="C0C0C0"/>
                  </a:outerShdw>
                </a:effectLst>
              </a:rPr>
              <a:t>5 M€</a:t>
            </a:r>
          </a:p>
        </p:txBody>
      </p:sp>
      <p:sp>
        <p:nvSpPr>
          <p:cNvPr id="6" name="TextBox 5"/>
          <p:cNvSpPr txBox="1"/>
          <p:nvPr/>
        </p:nvSpPr>
        <p:spPr>
          <a:xfrm>
            <a:off x="7061200" y="1892300"/>
            <a:ext cx="825500" cy="461963"/>
          </a:xfrm>
          <a:prstGeom prst="rect">
            <a:avLst/>
          </a:prstGeom>
          <a:solidFill>
            <a:schemeClr val="bg1"/>
          </a:solidFill>
        </p:spPr>
        <p:txBody>
          <a:bodyPr wrap="none">
            <a:spAutoFit/>
          </a:bodyPr>
          <a:lstStyle/>
          <a:p>
            <a:pPr>
              <a:defRPr/>
            </a:pPr>
            <a:r>
              <a:rPr lang="it-IT" dirty="0">
                <a:solidFill>
                  <a:schemeClr val="bg1">
                    <a:lumMod val="65000"/>
                  </a:schemeClr>
                </a:solidFill>
                <a:effectLst>
                  <a:outerShdw blurRad="38100" dist="38100" dir="2700000" algn="tl">
                    <a:srgbClr val="000000">
                      <a:alpha val="43137"/>
                    </a:srgbClr>
                  </a:outerShdw>
                </a:effectLst>
                <a:latin typeface="Helvetica 45 Light" pitchFamily="34" charset="0"/>
              </a:rPr>
              <a:t>35%</a:t>
            </a:r>
          </a:p>
        </p:txBody>
      </p:sp>
    </p:spTree>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85888"/>
            <a:ext cx="9117013" cy="487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pPr>
              <a:defRPr/>
            </a:pPr>
            <a:r>
              <a:rPr lang="it-IT" sz="3000" dirty="0" smtClean="0"/>
              <a:t>CAP </a:t>
            </a:r>
            <a:r>
              <a:rPr lang="it-IT" sz="3000" dirty="0" err="1" smtClean="0"/>
              <a:t>Time</a:t>
            </a:r>
            <a:r>
              <a:rPr lang="it-IT" sz="3000" dirty="0" smtClean="0"/>
              <a:t> </a:t>
            </a:r>
            <a:r>
              <a:rPr lang="it-IT" sz="3000" dirty="0" err="1" smtClean="0"/>
              <a:t>Frame</a:t>
            </a:r>
            <a:r>
              <a:rPr lang="it-IT" sz="3000" dirty="0" smtClean="0"/>
              <a:t> </a:t>
            </a:r>
            <a:r>
              <a:rPr lang="it-IT" sz="3000" dirty="0" err="1" smtClean="0"/>
              <a:t>for</a:t>
            </a:r>
            <a:r>
              <a:rPr lang="it-IT" sz="3000" dirty="0" smtClean="0"/>
              <a:t> </a:t>
            </a:r>
            <a:r>
              <a:rPr lang="it-IT" sz="3000" dirty="0" err="1" smtClean="0"/>
              <a:t>Implementation</a:t>
            </a:r>
            <a:r>
              <a:rPr lang="it-IT" sz="3000" dirty="0" smtClean="0"/>
              <a:t> </a:t>
            </a:r>
            <a:endParaRPr lang="it-IT" sz="3000" dirty="0"/>
          </a:p>
        </p:txBody>
      </p:sp>
      <p:sp>
        <p:nvSpPr>
          <p:cNvPr id="29700" name="Oval 1499"/>
          <p:cNvSpPr>
            <a:spLocks noChangeArrowheads="1"/>
          </p:cNvSpPr>
          <p:nvPr/>
        </p:nvSpPr>
        <p:spPr bwMode="auto">
          <a:xfrm>
            <a:off x="2070100" y="2667000"/>
            <a:ext cx="3060700" cy="2679700"/>
          </a:xfrm>
          <a:prstGeom prst="ellipse">
            <a:avLst/>
          </a:prstGeom>
          <a:noFill/>
          <a:ln w="3175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29701" name="Oval 1500"/>
          <p:cNvSpPr>
            <a:spLocks noChangeArrowheads="1"/>
          </p:cNvSpPr>
          <p:nvPr/>
        </p:nvSpPr>
        <p:spPr bwMode="auto">
          <a:xfrm>
            <a:off x="4838700" y="2362200"/>
            <a:ext cx="2247900" cy="914400"/>
          </a:xfrm>
          <a:prstGeom prst="ellipse">
            <a:avLst/>
          </a:prstGeom>
          <a:noFill/>
          <a:ln w="3175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mk-MK"/>
          </a:p>
        </p:txBody>
      </p:sp>
      <p:sp>
        <p:nvSpPr>
          <p:cNvPr id="29702" name="Oval 1501"/>
          <p:cNvSpPr>
            <a:spLocks noChangeArrowheads="1"/>
          </p:cNvSpPr>
          <p:nvPr/>
        </p:nvSpPr>
        <p:spPr bwMode="auto">
          <a:xfrm>
            <a:off x="6630988" y="3328988"/>
            <a:ext cx="2500312" cy="2374900"/>
          </a:xfrm>
          <a:prstGeom prst="ellipse">
            <a:avLst/>
          </a:prstGeom>
          <a:noFill/>
          <a:ln w="3175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mk-MK"/>
          </a:p>
        </p:txBody>
      </p:sp>
      <p:sp>
        <p:nvSpPr>
          <p:cNvPr id="29703" name="Text Box 1502"/>
          <p:cNvSpPr txBox="1">
            <a:spLocks noChangeArrowheads="1"/>
          </p:cNvSpPr>
          <p:nvPr/>
        </p:nvSpPr>
        <p:spPr bwMode="auto">
          <a:xfrm>
            <a:off x="3327400" y="4318000"/>
            <a:ext cx="1752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spcBef>
                <a:spcPct val="50000"/>
              </a:spcBef>
            </a:pPr>
            <a:r>
              <a:rPr lang="en-US" b="0">
                <a:solidFill>
                  <a:srgbClr val="FF0000"/>
                </a:solidFill>
              </a:rPr>
              <a:t>Short-term</a:t>
            </a:r>
          </a:p>
        </p:txBody>
      </p:sp>
      <p:sp>
        <p:nvSpPr>
          <p:cNvPr id="29704" name="Text Box 1503"/>
          <p:cNvSpPr txBox="1">
            <a:spLocks noChangeArrowheads="1"/>
          </p:cNvSpPr>
          <p:nvPr/>
        </p:nvSpPr>
        <p:spPr bwMode="auto">
          <a:xfrm>
            <a:off x="5056188" y="3290888"/>
            <a:ext cx="20701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spcBef>
                <a:spcPct val="50000"/>
              </a:spcBef>
            </a:pPr>
            <a:r>
              <a:rPr lang="en-US" b="0">
                <a:solidFill>
                  <a:srgbClr val="FF0000"/>
                </a:solidFill>
              </a:rPr>
              <a:t>Medium-term</a:t>
            </a:r>
          </a:p>
        </p:txBody>
      </p:sp>
      <p:sp>
        <p:nvSpPr>
          <p:cNvPr id="29705" name="Text Box 1504"/>
          <p:cNvSpPr txBox="1">
            <a:spLocks noChangeArrowheads="1"/>
          </p:cNvSpPr>
          <p:nvPr/>
        </p:nvSpPr>
        <p:spPr bwMode="auto">
          <a:xfrm>
            <a:off x="7073900" y="4613275"/>
            <a:ext cx="16383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a:solidFill>
                  <a:schemeClr val="tx1"/>
                </a:solidFill>
                <a:latin typeface="Arial" pitchFamily="34" charset="0"/>
              </a:defRPr>
            </a:lvl1pPr>
            <a:lvl2pPr marL="742950" indent="-285750" eaLnBrk="0" hangingPunct="0">
              <a:defRPr sz="2400" b="1">
                <a:solidFill>
                  <a:schemeClr val="tx1"/>
                </a:solidFill>
                <a:latin typeface="Arial" pitchFamily="34" charset="0"/>
              </a:defRPr>
            </a:lvl2pPr>
            <a:lvl3pPr marL="1143000" indent="-228600" eaLnBrk="0" hangingPunct="0">
              <a:defRPr sz="2400" b="1">
                <a:solidFill>
                  <a:schemeClr val="tx1"/>
                </a:solidFill>
                <a:latin typeface="Arial" pitchFamily="34" charset="0"/>
              </a:defRPr>
            </a:lvl3pPr>
            <a:lvl4pPr marL="1600200" indent="-228600" eaLnBrk="0" hangingPunct="0">
              <a:defRPr sz="2400" b="1">
                <a:solidFill>
                  <a:schemeClr val="tx1"/>
                </a:solidFill>
                <a:latin typeface="Arial" pitchFamily="34" charset="0"/>
              </a:defRPr>
            </a:lvl4pPr>
            <a:lvl5pPr marL="2057400" indent="-228600" eaLnBrk="0" hangingPunct="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pPr eaLnBrk="1" hangingPunct="1">
              <a:spcBef>
                <a:spcPct val="50000"/>
              </a:spcBef>
            </a:pPr>
            <a:r>
              <a:rPr lang="en-US" b="0">
                <a:solidFill>
                  <a:srgbClr val="FF0000"/>
                </a:solidFill>
              </a:rPr>
              <a:t>Long-term</a:t>
            </a:r>
          </a:p>
        </p:txBody>
      </p:sp>
    </p:spTree>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t>Sustainable Energy Campus</a:t>
            </a:r>
          </a:p>
        </p:txBody>
      </p:sp>
      <p:sp>
        <p:nvSpPr>
          <p:cNvPr id="3" name="Content Placeholder 2"/>
          <p:cNvSpPr>
            <a:spLocks noGrp="1"/>
          </p:cNvSpPr>
          <p:nvPr>
            <p:ph idx="1"/>
          </p:nvPr>
        </p:nvSpPr>
        <p:spPr>
          <a:xfrm>
            <a:off x="106363" y="1168400"/>
            <a:ext cx="4986337" cy="4713288"/>
          </a:xfrm>
        </p:spPr>
        <p:txBody>
          <a:bodyPr/>
          <a:lstStyle/>
          <a:p>
            <a:pPr algn="ctr" eaLnBrk="1" hangingPunct="1"/>
            <a:r>
              <a:rPr lang="en-US" sz="2800" b="1" smtClean="0">
                <a:effectLst>
                  <a:outerShdw blurRad="38100" dist="38100" dir="2700000" algn="tl">
                    <a:srgbClr val="C0C0C0"/>
                  </a:outerShdw>
                </a:effectLst>
              </a:rPr>
              <a:t>CAP</a:t>
            </a:r>
          </a:p>
          <a:p>
            <a:pPr algn="ctr" eaLnBrk="1" hangingPunct="1"/>
            <a:endParaRPr lang="en-US" smtClean="0">
              <a:effectLst>
                <a:outerShdw blurRad="38100" dist="38100" dir="2700000" algn="tl">
                  <a:srgbClr val="C0C0C0"/>
                </a:outerShdw>
              </a:effectLst>
            </a:endParaRPr>
          </a:p>
          <a:p>
            <a:pPr algn="ctr" eaLnBrk="1" hangingPunct="1"/>
            <a:r>
              <a:rPr lang="en-US" smtClean="0">
                <a:effectLst>
                  <a:outerShdw blurRad="38100" dist="38100" dir="2700000" algn="tl">
                    <a:srgbClr val="C0C0C0"/>
                  </a:outerShdw>
                </a:effectLst>
              </a:rPr>
              <a:t>Sustainable Energy Strategy</a:t>
            </a:r>
          </a:p>
          <a:p>
            <a:pPr algn="ctr" eaLnBrk="1" hangingPunct="1"/>
            <a:endParaRPr lang="en-US" smtClean="0">
              <a:effectLst>
                <a:outerShdw blurRad="38100" dist="38100" dir="2700000" algn="tl">
                  <a:srgbClr val="C0C0C0"/>
                </a:outerShdw>
              </a:effectLst>
            </a:endParaRPr>
          </a:p>
          <a:p>
            <a:pPr algn="ctr" eaLnBrk="1" hangingPunct="1"/>
            <a:endParaRPr lang="en-US" smtClean="0">
              <a:effectLst>
                <a:outerShdw blurRad="38100" dist="38100" dir="2700000" algn="tl">
                  <a:srgbClr val="C0C0C0"/>
                </a:outerShdw>
              </a:effectLst>
            </a:endParaRPr>
          </a:p>
          <a:p>
            <a:pPr algn="ctr" eaLnBrk="1" hangingPunct="1"/>
            <a:endParaRPr lang="en-US" smtClean="0">
              <a:effectLst>
                <a:outerShdw blurRad="38100" dist="38100" dir="2700000" algn="tl">
                  <a:srgbClr val="C0C0C0"/>
                </a:outerShdw>
              </a:effectLst>
            </a:endParaRPr>
          </a:p>
          <a:p>
            <a:pPr algn="ctr" eaLnBrk="1" hangingPunct="1"/>
            <a:endParaRPr lang="en-US" smtClean="0">
              <a:effectLst>
                <a:outerShdw blurRad="38100" dist="38100" dir="2700000" algn="tl">
                  <a:srgbClr val="C0C0C0"/>
                </a:outerShdw>
              </a:effectLst>
            </a:endParaRPr>
          </a:p>
          <a:p>
            <a:pPr algn="ctr" eaLnBrk="1" hangingPunct="1"/>
            <a:endParaRPr lang="en-US" smtClean="0">
              <a:effectLst>
                <a:outerShdw blurRad="38100" dist="38100" dir="2700000" algn="tl">
                  <a:srgbClr val="C0C0C0"/>
                </a:outerShdw>
              </a:effectLst>
            </a:endParaRPr>
          </a:p>
          <a:p>
            <a:pPr algn="ctr" eaLnBrk="1" hangingPunct="1"/>
            <a:endParaRPr lang="en-US" smtClean="0">
              <a:effectLst>
                <a:outerShdw blurRad="38100" dist="38100" dir="2700000" algn="tl">
                  <a:srgbClr val="C0C0C0"/>
                </a:outerShdw>
              </a:effectLst>
            </a:endParaRPr>
          </a:p>
          <a:p>
            <a:pPr algn="ctr" eaLnBrk="1" hangingPunct="1"/>
            <a:endParaRPr lang="en-US" sz="1400" smtClean="0">
              <a:effectLst>
                <a:outerShdw blurRad="38100" dist="38100" dir="2700000" algn="tl">
                  <a:srgbClr val="C0C0C0"/>
                </a:outerShdw>
              </a:effectLst>
            </a:endParaRPr>
          </a:p>
          <a:p>
            <a:pPr algn="ctr" eaLnBrk="1" hangingPunct="1"/>
            <a:r>
              <a:rPr lang="en-US" sz="2800" smtClean="0">
                <a:effectLst>
                  <a:outerShdw blurRad="38100" dist="38100" dir="2700000" algn="tl">
                    <a:srgbClr val="C0C0C0"/>
                  </a:outerShdw>
                </a:effectLst>
              </a:rPr>
              <a:t>Sustainable Energy Campus</a:t>
            </a:r>
          </a:p>
          <a:p>
            <a:pPr algn="ctr" eaLnBrk="1" hangingPunct="1"/>
            <a:r>
              <a:rPr lang="en-US" sz="2000" smtClean="0">
                <a:effectLst>
                  <a:outerShdw blurRad="38100" dist="38100" dir="2700000" algn="tl">
                    <a:srgbClr val="C0C0C0"/>
                  </a:outerShdw>
                </a:effectLst>
              </a:rPr>
              <a:t>SEEU Microgrid</a:t>
            </a:r>
          </a:p>
        </p:txBody>
      </p:sp>
      <p:sp>
        <p:nvSpPr>
          <p:cNvPr id="30724" name="AutoShape 4"/>
          <p:cNvSpPr>
            <a:spLocks noChangeArrowheads="1"/>
          </p:cNvSpPr>
          <p:nvPr/>
        </p:nvSpPr>
        <p:spPr bwMode="auto">
          <a:xfrm>
            <a:off x="2425700" y="1625600"/>
            <a:ext cx="346075" cy="573088"/>
          </a:xfrm>
          <a:prstGeom prst="downArrow">
            <a:avLst>
              <a:gd name="adj1" fmla="val 50000"/>
              <a:gd name="adj2" fmla="val 41399"/>
            </a:avLst>
          </a:prstGeom>
          <a:solidFill>
            <a:srgbClr val="00B050">
              <a:alpha val="59999"/>
            </a:srgbClr>
          </a:solidFill>
          <a:ln w="9525">
            <a:solidFill>
              <a:schemeClr val="tx1"/>
            </a:solidFill>
            <a:miter lim="800000"/>
            <a:headEnd/>
            <a:tailEnd/>
          </a:ln>
        </p:spPr>
        <p:txBody>
          <a:bodyPr vert="eaVert" wrap="none" anchor="ctr"/>
          <a:lstStyle/>
          <a:p>
            <a:endParaRPr lang="en-US"/>
          </a:p>
        </p:txBody>
      </p:sp>
      <p:sp>
        <p:nvSpPr>
          <p:cNvPr id="30725" name="AutoShape 5"/>
          <p:cNvSpPr>
            <a:spLocks noChangeArrowheads="1"/>
          </p:cNvSpPr>
          <p:nvPr/>
        </p:nvSpPr>
        <p:spPr bwMode="auto">
          <a:xfrm>
            <a:off x="2414588" y="2579688"/>
            <a:ext cx="346075" cy="2919412"/>
          </a:xfrm>
          <a:prstGeom prst="downArrow">
            <a:avLst>
              <a:gd name="adj1" fmla="val 50000"/>
              <a:gd name="adj2" fmla="val 41398"/>
            </a:avLst>
          </a:prstGeom>
          <a:solidFill>
            <a:srgbClr val="007F00">
              <a:alpha val="81175"/>
            </a:srgbClr>
          </a:solidFill>
          <a:ln w="9525">
            <a:solidFill>
              <a:schemeClr val="tx1"/>
            </a:solidFill>
            <a:miter lim="800000"/>
            <a:headEnd/>
            <a:tailEnd/>
          </a:ln>
        </p:spPr>
        <p:txBody>
          <a:bodyPr vert="eaVert" wrap="none" anchor="ctr"/>
          <a:lstStyle/>
          <a:p>
            <a:endParaRPr lang="en-US"/>
          </a:p>
        </p:txBody>
      </p:sp>
      <p:sp>
        <p:nvSpPr>
          <p:cNvPr id="19463" name="Rectangle 9"/>
          <p:cNvSpPr>
            <a:spLocks noChangeArrowheads="1"/>
          </p:cNvSpPr>
          <p:nvPr/>
        </p:nvSpPr>
        <p:spPr bwMode="auto">
          <a:xfrm>
            <a:off x="2873375" y="2565400"/>
            <a:ext cx="6054725" cy="3008313"/>
          </a:xfrm>
          <a:prstGeom prst="rect">
            <a:avLst/>
          </a:prstGeom>
          <a:noFill/>
          <a:ln w="9525">
            <a:noFill/>
            <a:miter lim="800000"/>
            <a:headEnd/>
            <a:tailEnd/>
          </a:ln>
        </p:spPr>
        <p:txBody>
          <a:bodyPr>
            <a:spAutoFit/>
          </a:bodyPr>
          <a:lstStyle/>
          <a:p>
            <a:pPr>
              <a:defRPr/>
            </a:pPr>
            <a:r>
              <a:rPr lang="en-US" sz="1800" b="0" dirty="0">
                <a:effectLst>
                  <a:outerShdw blurRad="38100" dist="38100" dir="2700000" algn="tl">
                    <a:srgbClr val="000000">
                      <a:alpha val="43137"/>
                    </a:srgbClr>
                  </a:outerShdw>
                </a:effectLst>
                <a:latin typeface="Arial" charset="0"/>
              </a:rPr>
              <a:t>Basic Elements of SEEU’s SES:</a:t>
            </a:r>
          </a:p>
          <a:p>
            <a:pPr marL="174625" indent="-174625">
              <a:spcBef>
                <a:spcPts val="300"/>
              </a:spcBef>
              <a:spcAft>
                <a:spcPts val="300"/>
              </a:spcAft>
              <a:buFont typeface="Wingdings" pitchFamily="2" charset="2"/>
              <a:buChar char="§"/>
              <a:defRPr/>
            </a:pPr>
            <a:r>
              <a:rPr lang="en-US" sz="1800" b="0" dirty="0">
                <a:effectLst>
                  <a:outerShdw blurRad="38100" dist="38100" dir="2700000" algn="tl">
                    <a:srgbClr val="000000">
                      <a:alpha val="43137"/>
                    </a:srgbClr>
                  </a:outerShdw>
                </a:effectLst>
                <a:latin typeface="Arial" charset="0"/>
              </a:rPr>
              <a:t>Enhancing the reliability and security of energy supply and PQ</a:t>
            </a:r>
          </a:p>
          <a:p>
            <a:pPr marL="174625" indent="-174625">
              <a:spcBef>
                <a:spcPts val="300"/>
              </a:spcBef>
              <a:spcAft>
                <a:spcPts val="300"/>
              </a:spcAft>
              <a:buFont typeface="Wingdings" pitchFamily="2" charset="2"/>
              <a:buChar char="§"/>
              <a:defRPr/>
            </a:pPr>
            <a:r>
              <a:rPr lang="en-US" sz="1800" b="0" dirty="0">
                <a:effectLst>
                  <a:outerShdw blurRad="38100" dist="38100" dir="2700000" algn="tl">
                    <a:srgbClr val="000000">
                      <a:alpha val="43137"/>
                    </a:srgbClr>
                  </a:outerShdw>
                </a:effectLst>
                <a:latin typeface="Arial" charset="0"/>
              </a:rPr>
              <a:t>Reducing the overall energy use</a:t>
            </a:r>
          </a:p>
          <a:p>
            <a:pPr marL="174625" indent="-174625">
              <a:spcBef>
                <a:spcPts val="300"/>
              </a:spcBef>
              <a:spcAft>
                <a:spcPts val="300"/>
              </a:spcAft>
              <a:buFont typeface="Wingdings" pitchFamily="2" charset="2"/>
              <a:buChar char="§"/>
              <a:defRPr/>
            </a:pPr>
            <a:r>
              <a:rPr lang="en-US" sz="1800" b="0" dirty="0">
                <a:effectLst>
                  <a:outerShdw blurRad="38100" dist="38100" dir="2700000" algn="tl">
                    <a:srgbClr val="000000">
                      <a:alpha val="43137"/>
                    </a:srgbClr>
                  </a:outerShdw>
                </a:effectLst>
                <a:latin typeface="Arial" charset="0"/>
              </a:rPr>
              <a:t>Using the energy more efficiently</a:t>
            </a:r>
          </a:p>
          <a:p>
            <a:pPr marL="174625" indent="-174625">
              <a:spcBef>
                <a:spcPts val="300"/>
              </a:spcBef>
              <a:spcAft>
                <a:spcPts val="300"/>
              </a:spcAft>
              <a:buFont typeface="Wingdings" pitchFamily="2" charset="2"/>
              <a:buChar char="§"/>
              <a:defRPr/>
            </a:pPr>
            <a:r>
              <a:rPr lang="en-US" sz="1800" b="0" dirty="0">
                <a:effectLst>
                  <a:outerShdw blurRad="38100" dist="38100" dir="2700000" algn="tl">
                    <a:srgbClr val="000000">
                      <a:alpha val="43137"/>
                    </a:srgbClr>
                  </a:outerShdw>
                </a:effectLst>
                <a:latin typeface="Arial" charset="0"/>
              </a:rPr>
              <a:t>Replacing non-renewable with renewable energy</a:t>
            </a:r>
          </a:p>
          <a:p>
            <a:pPr marL="174625" indent="-174625">
              <a:spcBef>
                <a:spcPts val="300"/>
              </a:spcBef>
              <a:spcAft>
                <a:spcPts val="300"/>
              </a:spcAft>
              <a:buFont typeface="Wingdings" pitchFamily="2" charset="2"/>
              <a:buChar char="§"/>
              <a:defRPr/>
            </a:pPr>
            <a:r>
              <a:rPr lang="en-US" sz="1800" b="0" dirty="0">
                <a:effectLst>
                  <a:outerShdw blurRad="38100" dist="38100" dir="2700000" algn="tl">
                    <a:srgbClr val="000000">
                      <a:alpha val="43137"/>
                    </a:srgbClr>
                  </a:outerShdw>
                </a:effectLst>
                <a:latin typeface="Arial" charset="0"/>
              </a:rPr>
              <a:t>Fuel switching to lower-carbon energy sources (biomass, biofuel, biogas, and methane)</a:t>
            </a:r>
          </a:p>
          <a:p>
            <a:pPr marL="174625" indent="-174625">
              <a:spcBef>
                <a:spcPts val="300"/>
              </a:spcBef>
              <a:spcAft>
                <a:spcPts val="300"/>
              </a:spcAft>
              <a:buFont typeface="Wingdings" pitchFamily="2" charset="2"/>
              <a:buChar char="§"/>
              <a:defRPr/>
            </a:pPr>
            <a:r>
              <a:rPr lang="en-US" sz="1800" b="0" dirty="0">
                <a:effectLst>
                  <a:outerShdw blurRad="38100" dist="38100" dir="2700000" algn="tl">
                    <a:srgbClr val="000000">
                      <a:alpha val="43137"/>
                    </a:srgbClr>
                  </a:outerShdw>
                </a:effectLst>
                <a:latin typeface="Arial" charset="0"/>
              </a:rPr>
              <a:t> Applying new technologies</a:t>
            </a:r>
          </a:p>
        </p:txBody>
      </p:sp>
    </p:spTree>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sz="2700" dirty="0" smtClean="0"/>
              <a:t>Macrogrid and SEEU </a:t>
            </a:r>
            <a:r>
              <a:rPr lang="en-US" sz="2700" dirty="0" err="1" smtClean="0"/>
              <a:t>Microgrid</a:t>
            </a:r>
            <a:r>
              <a:rPr lang="en-US" sz="2700" dirty="0" smtClean="0"/>
              <a:t> – Vision</a:t>
            </a:r>
            <a:endParaRPr lang="en-US" sz="2700" dirty="0"/>
          </a:p>
        </p:txBody>
      </p:sp>
      <p:sp>
        <p:nvSpPr>
          <p:cNvPr id="21509" name="Rectangle 5"/>
          <p:cNvSpPr>
            <a:spLocks noChangeArrowheads="1"/>
          </p:cNvSpPr>
          <p:nvPr/>
        </p:nvSpPr>
        <p:spPr bwMode="auto">
          <a:xfrm>
            <a:off x="914400" y="5465763"/>
            <a:ext cx="7632700" cy="646112"/>
          </a:xfrm>
          <a:prstGeom prst="rect">
            <a:avLst/>
          </a:prstGeom>
          <a:noFill/>
          <a:ln w="9525">
            <a:noFill/>
            <a:miter lim="800000"/>
            <a:headEnd/>
            <a:tailEnd/>
          </a:ln>
        </p:spPr>
        <p:txBody>
          <a:bodyPr>
            <a:spAutoFit/>
          </a:bodyPr>
          <a:lstStyle/>
          <a:p>
            <a:pPr>
              <a:defRPr/>
            </a:pPr>
            <a:r>
              <a:rPr lang="en-US" sz="1800" b="0" dirty="0">
                <a:effectLst>
                  <a:outerShdw blurRad="38100" dist="38100" dir="2700000" algn="tl">
                    <a:srgbClr val="000000">
                      <a:alpha val="43137"/>
                    </a:srgbClr>
                  </a:outerShdw>
                </a:effectLst>
                <a:latin typeface="Arial" charset="0"/>
              </a:rPr>
              <a:t>SEEU small scale power supply network based on sustainable energy strategy. It also represents the SEEU </a:t>
            </a:r>
            <a:r>
              <a:rPr lang="en-US" sz="1800" b="0" dirty="0" err="1">
                <a:effectLst>
                  <a:outerShdw blurRad="38100" dist="38100" dir="2700000" algn="tl">
                    <a:srgbClr val="000000">
                      <a:alpha val="43137"/>
                    </a:srgbClr>
                  </a:outerShdw>
                </a:effectLst>
                <a:latin typeface="Arial" charset="0"/>
              </a:rPr>
              <a:t>Microgrid</a:t>
            </a:r>
            <a:r>
              <a:rPr lang="en-US" sz="1800" b="0" dirty="0">
                <a:effectLst>
                  <a:outerShdw blurRad="38100" dist="38100" dir="2700000" algn="tl">
                    <a:srgbClr val="000000">
                      <a:alpha val="43137"/>
                    </a:srgbClr>
                  </a:outerShdw>
                </a:effectLst>
                <a:latin typeface="Arial" charset="0"/>
              </a:rPr>
              <a:t>.</a:t>
            </a:r>
          </a:p>
        </p:txBody>
      </p:sp>
      <p:pic>
        <p:nvPicPr>
          <p:cNvPr id="31748"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00" y="1460500"/>
            <a:ext cx="9007475" cy="393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9363" name="Rectangle 3"/>
          <p:cNvSpPr>
            <a:spLocks noGrp="1" noChangeArrowheads="1"/>
          </p:cNvSpPr>
          <p:nvPr>
            <p:ph type="body" idx="1"/>
          </p:nvPr>
        </p:nvSpPr>
        <p:spPr/>
        <p:txBody>
          <a:bodyPr/>
          <a:lstStyle/>
          <a:p>
            <a:pPr marL="0" indent="0" algn="ctr" eaLnBrk="1" hangingPunct="1">
              <a:lnSpc>
                <a:spcPct val="90000"/>
              </a:lnSpc>
            </a:pPr>
            <a:endParaRPr lang="en-US" sz="3600" b="1" smtClean="0">
              <a:effectLst>
                <a:outerShdw blurRad="38100" dist="38100" dir="2700000" algn="tl">
                  <a:srgbClr val="C0C0C0"/>
                </a:outerShdw>
              </a:effectLst>
            </a:endParaRPr>
          </a:p>
          <a:p>
            <a:pPr marL="0" indent="0" algn="ctr" eaLnBrk="1" hangingPunct="1">
              <a:lnSpc>
                <a:spcPct val="90000"/>
              </a:lnSpc>
            </a:pPr>
            <a:r>
              <a:rPr lang="en-US" sz="3600" b="1" smtClean="0">
                <a:effectLst>
                  <a:outerShdw blurRad="38100" dist="38100" dir="2700000" algn="tl">
                    <a:srgbClr val="C0C0C0"/>
                  </a:outerShdw>
                </a:effectLst>
              </a:rPr>
              <a:t>Faleminderit</a:t>
            </a:r>
          </a:p>
          <a:p>
            <a:pPr marL="0" indent="0" algn="ctr" eaLnBrk="1" hangingPunct="1">
              <a:lnSpc>
                <a:spcPct val="90000"/>
              </a:lnSpc>
            </a:pPr>
            <a:r>
              <a:rPr lang="az-Cyrl-AZ" sz="3600" b="1" smtClean="0">
                <a:effectLst>
                  <a:outerShdw blurRad="38100" dist="38100" dir="2700000" algn="tl">
                    <a:srgbClr val="C0C0C0"/>
                  </a:outerShdw>
                </a:effectLst>
              </a:rPr>
              <a:t>Влагодариме за</a:t>
            </a:r>
            <a:r>
              <a:rPr lang="it-IT" sz="3600" b="1" smtClean="0">
                <a:effectLst>
                  <a:outerShdw blurRad="38100" dist="38100" dir="2700000" algn="tl">
                    <a:srgbClr val="C0C0C0"/>
                  </a:outerShdw>
                </a:effectLst>
              </a:rPr>
              <a:t> </a:t>
            </a:r>
            <a:r>
              <a:rPr lang="az-Cyrl-AZ" sz="3600" b="1" smtClean="0">
                <a:effectLst>
                  <a:outerShdw blurRad="38100" dist="38100" dir="2700000" algn="tl">
                    <a:srgbClr val="C0C0C0"/>
                  </a:outerShdw>
                </a:effectLst>
              </a:rPr>
              <a:t>вниманието</a:t>
            </a:r>
            <a:endParaRPr lang="en-US" sz="3600" b="1" smtClean="0">
              <a:effectLst>
                <a:outerShdw blurRad="38100" dist="38100" dir="2700000" algn="tl">
                  <a:srgbClr val="C0C0C0"/>
                </a:outerShdw>
              </a:effectLst>
            </a:endParaRPr>
          </a:p>
          <a:p>
            <a:pPr marL="0" indent="0" algn="ctr" eaLnBrk="1" hangingPunct="1">
              <a:lnSpc>
                <a:spcPct val="90000"/>
              </a:lnSpc>
            </a:pPr>
            <a:r>
              <a:rPr lang="en-US" sz="3600" b="1" smtClean="0">
                <a:effectLst>
                  <a:outerShdw blurRad="38100" dist="38100" dir="2700000" algn="tl">
                    <a:srgbClr val="C0C0C0"/>
                  </a:outerShdw>
                </a:effectLst>
              </a:rPr>
              <a:t>Thank you for your attention</a:t>
            </a:r>
          </a:p>
          <a:p>
            <a:pPr marL="0" indent="0" algn="ctr" eaLnBrk="1" hangingPunct="1">
              <a:lnSpc>
                <a:spcPct val="90000"/>
              </a:lnSpc>
            </a:pPr>
            <a:endParaRPr lang="en-US" sz="3600" smtClean="0">
              <a:effectLst>
                <a:outerShdw blurRad="38100" dist="38100" dir="2700000" algn="tl">
                  <a:srgbClr val="C0C0C0"/>
                </a:outerShdw>
              </a:effectLst>
            </a:endParaRPr>
          </a:p>
          <a:p>
            <a:pPr marL="0" indent="0" algn="ctr" eaLnBrk="1" hangingPunct="1">
              <a:lnSpc>
                <a:spcPct val="90000"/>
              </a:lnSpc>
            </a:pPr>
            <a:endParaRPr lang="en-US" sz="1800" smtClean="0">
              <a:effectLst>
                <a:outerShdw blurRad="38100" dist="38100" dir="2700000" algn="tl">
                  <a:srgbClr val="C0C0C0"/>
                </a:outerShdw>
              </a:effectLst>
            </a:endParaRPr>
          </a:p>
          <a:p>
            <a:pPr marL="0" indent="0" algn="ctr" eaLnBrk="1" hangingPunct="1">
              <a:lnSpc>
                <a:spcPct val="90000"/>
              </a:lnSpc>
            </a:pPr>
            <a:endParaRPr lang="en-US" sz="1800" smtClean="0">
              <a:effectLst>
                <a:outerShdw blurRad="38100" dist="38100" dir="2700000" algn="tl">
                  <a:srgbClr val="C0C0C0"/>
                </a:outerShdw>
              </a:effectLst>
            </a:endParaRPr>
          </a:p>
          <a:p>
            <a:pPr marL="0" indent="0" algn="l" eaLnBrk="1" hangingPunct="1">
              <a:lnSpc>
                <a:spcPct val="90000"/>
              </a:lnSpc>
            </a:pPr>
            <a:r>
              <a:rPr lang="en-US" sz="1800" smtClean="0">
                <a:effectLst>
                  <a:outerShdw blurRad="38100" dist="38100" dir="2700000" algn="tl">
                    <a:srgbClr val="C0C0C0"/>
                  </a:outerShdw>
                </a:effectLst>
              </a:rPr>
              <a:t>For further information please contact:</a:t>
            </a:r>
          </a:p>
          <a:p>
            <a:pPr marL="0" indent="0" algn="l" eaLnBrk="1" hangingPunct="1">
              <a:lnSpc>
                <a:spcPct val="90000"/>
              </a:lnSpc>
            </a:pPr>
            <a:r>
              <a:rPr lang="en-US" sz="1800" smtClean="0">
                <a:effectLst>
                  <a:outerShdw blurRad="38100" dist="38100" dir="2700000" algn="tl">
                    <a:srgbClr val="C0C0C0"/>
                  </a:outerShdw>
                </a:effectLst>
                <a:hlinkClick r:id="rId2"/>
              </a:rPr>
              <a:t>gianluca.cassulo@dappolonia.it</a:t>
            </a:r>
            <a:r>
              <a:rPr lang="en-US" sz="1800" smtClean="0">
                <a:effectLst>
                  <a:outerShdw blurRad="38100" dist="38100" dir="2700000" algn="tl">
                    <a:srgbClr val="C0C0C0"/>
                  </a:outerShdw>
                </a:effectLst>
              </a:rPr>
              <a:t> </a:t>
            </a:r>
          </a:p>
          <a:p>
            <a:pPr marL="0" indent="0" algn="l" eaLnBrk="1" hangingPunct="1">
              <a:lnSpc>
                <a:spcPct val="90000"/>
              </a:lnSpc>
            </a:pPr>
            <a:r>
              <a:rPr lang="en-US" sz="1800" smtClean="0">
                <a:effectLst>
                  <a:outerShdw blurRad="38100" dist="38100" dir="2700000" algn="tl">
                    <a:srgbClr val="C0C0C0"/>
                  </a:outerShdw>
                </a:effectLst>
                <a:hlinkClick r:id="rId3"/>
              </a:rPr>
              <a:t>a.abazi@seeu.edu.mk</a:t>
            </a:r>
            <a:endParaRPr lang="en-US" sz="1800" smtClean="0">
              <a:effectLst>
                <a:outerShdw blurRad="38100" dist="38100" dir="2700000" algn="tl">
                  <a:srgbClr val="C0C0C0"/>
                </a:outerShdw>
              </a:effectLst>
            </a:endParaRPr>
          </a:p>
          <a:p>
            <a:pPr marL="0" indent="0" algn="l" eaLnBrk="1" hangingPunct="1">
              <a:lnSpc>
                <a:spcPct val="90000"/>
              </a:lnSpc>
            </a:pPr>
            <a:endParaRPr lang="en-US" sz="1800" smtClean="0">
              <a:effectLst>
                <a:outerShdw blurRad="38100" dist="38100" dir="2700000" algn="tl">
                  <a:srgbClr val="C0C0C0"/>
                </a:outerShdw>
              </a:effectLst>
            </a:endParaRPr>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it-IT" sz="24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it-IT" sz="2400" b="1"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19365</TotalTime>
  <Words>1077</Words>
  <Application>Microsoft Office PowerPoint</Application>
  <PresentationFormat>On-screen Show (4:3)</PresentationFormat>
  <Paragraphs>214</Paragraphs>
  <Slides>29</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Arial</vt:lpstr>
      <vt:lpstr>Wingdings</vt:lpstr>
      <vt:lpstr>StobiSerif Regular</vt:lpstr>
      <vt:lpstr>SimSun</vt:lpstr>
      <vt:lpstr>YouYuan</vt:lpstr>
      <vt:lpstr>Footlight MT Light</vt:lpstr>
      <vt:lpstr>Times New Roman</vt:lpstr>
      <vt:lpstr>Helvetica 45 Light</vt:lpstr>
      <vt:lpstr>Default Design</vt:lpstr>
      <vt:lpstr>PowerPoint Presentation</vt:lpstr>
      <vt:lpstr>The Project Framework</vt:lpstr>
      <vt:lpstr>The University</vt:lpstr>
      <vt:lpstr>The Climate Action Plan – CAP</vt:lpstr>
      <vt:lpstr>The Climate Action Plan – CAP</vt:lpstr>
      <vt:lpstr>The Climate Action Plan – CAP</vt:lpstr>
      <vt:lpstr>The Climate Action Plan – CAP</vt:lpstr>
      <vt:lpstr>The GHG Inventory</vt:lpstr>
      <vt:lpstr>The GHG Inventory</vt:lpstr>
      <vt:lpstr>The GHG Inventory</vt:lpstr>
      <vt:lpstr>CAP Strategies</vt:lpstr>
      <vt:lpstr>CAP Strategies</vt:lpstr>
      <vt:lpstr>CAP Strategies</vt:lpstr>
      <vt:lpstr>CAP Strategies</vt:lpstr>
      <vt:lpstr>CAP Strategies</vt:lpstr>
      <vt:lpstr>CAP Strategies</vt:lpstr>
      <vt:lpstr>Other CAP Strategies</vt:lpstr>
      <vt:lpstr>CAP Timeline</vt:lpstr>
      <vt:lpstr>CAP Figures</vt:lpstr>
      <vt:lpstr>The Sustainable Energy Building</vt:lpstr>
      <vt:lpstr>Energy Performance Management System</vt:lpstr>
      <vt:lpstr>The Sustainable Energy Building</vt:lpstr>
      <vt:lpstr>The Sustainable Energy Building</vt:lpstr>
      <vt:lpstr>The Sustainable Energy Building</vt:lpstr>
      <vt:lpstr>CAP Figures</vt:lpstr>
      <vt:lpstr>CAP Time Frame for Implementation </vt:lpstr>
      <vt:lpstr>Sustainable Energy Campus</vt:lpstr>
      <vt:lpstr>Macrogrid and SEEU Microgrid – Vision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marcello.modotti</dc:creator>
  <cp:lastModifiedBy>Darko Spirovski</cp:lastModifiedBy>
  <cp:revision>1053</cp:revision>
  <dcterms:created xsi:type="dcterms:W3CDTF">2006-04-19T12:20:08Z</dcterms:created>
  <dcterms:modified xsi:type="dcterms:W3CDTF">2011-10-27T08:45:56Z</dcterms:modified>
</cp:coreProperties>
</file>